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91" r:id="rId2"/>
    <p:sldId id="1394" r:id="rId3"/>
    <p:sldId id="1371" r:id="rId4"/>
    <p:sldId id="1342" r:id="rId5"/>
    <p:sldId id="1388" r:id="rId6"/>
    <p:sldId id="1390" r:id="rId7"/>
    <p:sldId id="376" r:id="rId8"/>
    <p:sldId id="1384" r:id="rId9"/>
    <p:sldId id="1392" r:id="rId10"/>
    <p:sldId id="352" r:id="rId11"/>
    <p:sldId id="1368" r:id="rId12"/>
    <p:sldId id="1377" r:id="rId13"/>
    <p:sldId id="306" r:id="rId14"/>
    <p:sldId id="1402" r:id="rId15"/>
    <p:sldId id="314" r:id="rId16"/>
    <p:sldId id="537" r:id="rId17"/>
    <p:sldId id="1369" r:id="rId18"/>
    <p:sldId id="1364" r:id="rId19"/>
    <p:sldId id="538" r:id="rId20"/>
    <p:sldId id="334" r:id="rId21"/>
    <p:sldId id="387" r:id="rId22"/>
    <p:sldId id="388" r:id="rId23"/>
    <p:sldId id="1359" r:id="rId24"/>
    <p:sldId id="1361" r:id="rId25"/>
    <p:sldId id="1370" r:id="rId26"/>
    <p:sldId id="431" r:id="rId27"/>
    <p:sldId id="535" r:id="rId28"/>
    <p:sldId id="288" r:id="rId29"/>
    <p:sldId id="14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29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5"/>
    <p:restoredTop sz="93850"/>
  </p:normalViewPr>
  <p:slideViewPr>
    <p:cSldViewPr snapToGrid="0" snapToObjects="1" showGuides="1">
      <p:cViewPr varScale="1">
        <p:scale>
          <a:sx n="140" d="100"/>
          <a:sy n="140" d="100"/>
        </p:scale>
        <p:origin x="1216" y="20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8C2614-75C2-4040-8D17-306905E34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8BE61-8E89-8747-92D1-402EF3798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4BB05-61E8-414D-8A77-6DDD2C115F1C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A989E-FF4A-C241-B2E2-80B80F22F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E32C9-5F14-6C49-8852-77CF42DB89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CF5D-764F-0A42-91AE-7D6507E8B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0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9BC0E-0BE5-884F-9295-9390910F3D3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23B18-5721-F240-8988-81DE9E84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67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94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3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6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F8EE2-B6D4-7B4C-9023-B2B9D9AD0DE6}" type="slidenum">
              <a:rPr lang="nn-NO"/>
              <a:pPr>
                <a:defRPr/>
              </a:pPr>
              <a:t>20</a:t>
            </a:fld>
            <a:endParaRPr lang="nn-NO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92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20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3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23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97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0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857D7-2ACC-4842-A8B2-AD4F9B65020C}" type="slidenum">
              <a:rPr lang="nn-NO"/>
              <a:pPr>
                <a:defRPr/>
              </a:pPr>
              <a:t>2</a:t>
            </a:fld>
            <a:endParaRPr lang="nn-NO"/>
          </a:p>
        </p:txBody>
      </p:sp>
      <p:sp>
        <p:nvSpPr>
          <p:cNvPr id="868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016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F8EE2-B6D4-7B4C-9023-B2B9D9AD0DE6}" type="slidenum">
              <a:rPr lang="nn-NO"/>
              <a:pPr>
                <a:defRPr/>
              </a:pPr>
              <a:t>27</a:t>
            </a:fld>
            <a:endParaRPr lang="nn-NO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939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97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6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5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4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60F90F-2D5F-A741-B2F7-E9D0830E4D73}" type="slidenum">
              <a:rPr lang="nn-NO"/>
              <a:pPr>
                <a:defRPr/>
              </a:pPr>
              <a:t>8</a:t>
            </a:fld>
            <a:endParaRPr lang="nn-NO"/>
          </a:p>
        </p:txBody>
      </p:sp>
      <p:sp>
        <p:nvSpPr>
          <p:cNvPr id="854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36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7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0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23B18-5721-F240-8988-81DE9E84EF0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DF05-6936-9C4E-BB74-E9E19C5C33AB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6620-C342-8943-A58B-D454C4FD8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0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journals.sagepub.com/doi/full/10.1177/002367721772482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586376" y="455599"/>
            <a:ext cx="471831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Planning animal research:</a:t>
            </a:r>
          </a:p>
          <a:p>
            <a:pPr>
              <a:lnSpc>
                <a:spcPct val="150000"/>
              </a:lnSpc>
            </a:pPr>
            <a:r>
              <a:rPr lang="en-GB" sz="2800" b="1" dirty="0"/>
              <a:t>PREPARE before you ARRIVE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95300" y="3662931"/>
            <a:ext cx="8191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Arial"/>
              </a:rPr>
              <a:t>Adrian Smith, Eddie </a:t>
            </a:r>
            <a:r>
              <a:rPr lang="en-US" sz="2000" dirty="0" err="1">
                <a:cs typeface="Arial"/>
              </a:rPr>
              <a:t>Clutton</a:t>
            </a:r>
            <a:r>
              <a:rPr lang="en-US" sz="2000" dirty="0">
                <a:cs typeface="Arial"/>
              </a:rPr>
              <a:t>, Elliot Lilley, Kristine Hansen &amp; </a:t>
            </a:r>
            <a:r>
              <a:rPr lang="en-US" sz="2000" dirty="0" err="1">
                <a:cs typeface="Arial"/>
              </a:rPr>
              <a:t>Trond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Brattelid</a:t>
            </a:r>
            <a:endParaRPr lang="en-US" sz="2000" i="1" dirty="0">
              <a:cs typeface="Arial"/>
            </a:endParaRPr>
          </a:p>
          <a:p>
            <a:pPr algn="ctr"/>
            <a:endParaRPr lang="en-US" sz="2000" i="1" dirty="0">
              <a:solidFill>
                <a:srgbClr val="0000FF"/>
              </a:solidFill>
              <a:cs typeface="Arial"/>
            </a:endParaRPr>
          </a:p>
          <a:p>
            <a:pPr algn="ctr"/>
            <a:r>
              <a:rPr lang="en-US" sz="2000" i="1" dirty="0" err="1">
                <a:solidFill>
                  <a:srgbClr val="0000FF"/>
                </a:solidFill>
                <a:cs typeface="Arial"/>
              </a:rPr>
              <a:t>adrian.smith@norecopa.no</a:t>
            </a:r>
            <a:endParaRPr lang="en-US" sz="2000" i="1" dirty="0">
              <a:solidFill>
                <a:srgbClr val="0000FF"/>
              </a:solidFill>
              <a:cs typeface="Arial"/>
            </a:endParaRPr>
          </a:p>
        </p:txBody>
      </p:sp>
      <p:pic>
        <p:nvPicPr>
          <p:cNvPr id="6" name="Picture 6" descr="logo-medstjerne-stor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524" y="4872096"/>
            <a:ext cx="3701692" cy="900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3042816" y="5742548"/>
            <a:ext cx="323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Arial"/>
                <a:cs typeface="Arial"/>
              </a:rPr>
              <a:t>norecopa.no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7" name="TekstSylinder 4"/>
          <p:cNvSpPr txBox="1"/>
          <p:nvPr/>
        </p:nvSpPr>
        <p:spPr>
          <a:xfrm>
            <a:off x="504372" y="2650558"/>
            <a:ext cx="819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cs typeface="Arial"/>
              </a:rPr>
              <a:t>norecopa.no</a:t>
            </a:r>
            <a:r>
              <a:rPr lang="en-US" sz="2400" b="1" dirty="0">
                <a:solidFill>
                  <a:srgbClr val="0000FF"/>
                </a:solidFill>
                <a:cs typeface="Arial"/>
              </a:rPr>
              <a:t>/PREPARE</a:t>
            </a:r>
            <a:endParaRPr lang="en-US" sz="2400" b="1" i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1661" y="2544874"/>
            <a:ext cx="4353704" cy="7441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1775C-0FB6-1E45-9B87-0F2D57F647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04872" cy="26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881" y="4630728"/>
            <a:ext cx="4660900" cy="221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81" y="3183154"/>
            <a:ext cx="4432300" cy="1720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981" y="294996"/>
            <a:ext cx="4127500" cy="2676426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549107" y="1942413"/>
            <a:ext cx="2428674" cy="573936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447507" y="6222313"/>
            <a:ext cx="2428674" cy="573936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cs typeface="+mn-cs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146007" y="10502213"/>
            <a:ext cx="2428674" cy="573936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03B321-7887-A940-BCAA-9801BCE80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16" y="294996"/>
            <a:ext cx="3365501" cy="2221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E35467-A3EA-C54C-8A3C-E1365DF488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17" y="2639193"/>
            <a:ext cx="2550112" cy="2214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D09AC5-2B0F-9640-8C77-AD1772377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17" y="5014709"/>
            <a:ext cx="4279901" cy="80167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AE37FAB-DE52-C942-9AA5-78C16334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2" y="4901512"/>
            <a:ext cx="4435275" cy="686488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9562" y="941724"/>
            <a:ext cx="491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Why is it taking so long to improve reproducibility?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84729-7077-9E45-A16C-961BFF6B51F9}"/>
              </a:ext>
            </a:extLst>
          </p:cNvPr>
          <p:cNvSpPr txBox="1"/>
          <p:nvPr/>
        </p:nvSpPr>
        <p:spPr>
          <a:xfrm>
            <a:off x="1226184" y="1476141"/>
            <a:ext cx="4325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Berti</a:t>
            </a:r>
            <a:r>
              <a:rPr lang="en-GB" sz="1050" dirty="0"/>
              <a:t> &amp; </a:t>
            </a:r>
            <a:r>
              <a:rPr lang="en-GB" sz="1050" dirty="0" err="1"/>
              <a:t>Cima</a:t>
            </a:r>
            <a:r>
              <a:rPr lang="en-GB" sz="1050" dirty="0"/>
              <a:t> 1955, quoted in </a:t>
            </a:r>
            <a:r>
              <a:rPr lang="en-GB" sz="1050" dirty="0" err="1"/>
              <a:t>Öbrink</a:t>
            </a:r>
            <a:r>
              <a:rPr lang="en-GB" sz="1050" dirty="0"/>
              <a:t> and </a:t>
            </a:r>
            <a:r>
              <a:rPr lang="en-GB" sz="1050" dirty="0" err="1"/>
              <a:t>Rehbinder</a:t>
            </a:r>
            <a:endParaRPr lang="en-GB"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4BF47-6D9C-9143-891D-9CF81E67B2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93766" y="1468834"/>
            <a:ext cx="3594541" cy="43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7684729-7077-9E45-A16C-961BFF6B51F9}"/>
              </a:ext>
            </a:extLst>
          </p:cNvPr>
          <p:cNvSpPr txBox="1"/>
          <p:nvPr/>
        </p:nvSpPr>
        <p:spPr>
          <a:xfrm>
            <a:off x="1419470" y="1295784"/>
            <a:ext cx="4325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Hurni</a:t>
            </a:r>
            <a:r>
              <a:rPr lang="en-GB" sz="1050" dirty="0"/>
              <a:t> 1969, quoted in </a:t>
            </a:r>
            <a:r>
              <a:rPr lang="en-GB" sz="1050" dirty="0" err="1"/>
              <a:t>Öbrink</a:t>
            </a:r>
            <a:r>
              <a:rPr lang="en-GB" sz="1050" dirty="0"/>
              <a:t> and </a:t>
            </a:r>
            <a:r>
              <a:rPr lang="en-GB" sz="1050" dirty="0" err="1"/>
              <a:t>Rehbinder</a:t>
            </a:r>
            <a:endParaRPr lang="en-GB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8EDE4-61C4-1A4D-971B-FF0C32E93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658231" y="1629894"/>
            <a:ext cx="4625923" cy="37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097" y="572208"/>
            <a:ext cx="7943851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There is a reproducibility crisis despite the existence of reporting guidelines for over 20 years...</a:t>
            </a:r>
          </a:p>
          <a:p>
            <a:pPr marL="342900" indent="-342900">
              <a:buFont typeface="Arial" charset="0"/>
              <a:buChar char="•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nb-NO" sz="2000" dirty="0" err="1"/>
              <a:t>Öbrink</a:t>
            </a:r>
            <a:r>
              <a:rPr lang="nb-NO" sz="2000" dirty="0"/>
              <a:t> &amp; </a:t>
            </a:r>
            <a:r>
              <a:rPr lang="nb-NO" sz="2000" dirty="0" err="1"/>
              <a:t>Waller</a:t>
            </a:r>
            <a:r>
              <a:rPr lang="nb-NO" sz="2000" dirty="0"/>
              <a:t>, 1996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000" dirty="0"/>
              <a:t>Jane Smith </a:t>
            </a:r>
            <a:r>
              <a:rPr lang="en-GB" sz="2000" i="1" dirty="0"/>
              <a:t>et al.</a:t>
            </a:r>
            <a:r>
              <a:rPr lang="en-GB" sz="2000" dirty="0"/>
              <a:t>, 1997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000" dirty="0"/>
              <a:t>Adrian Smith &amp; </a:t>
            </a:r>
            <a:r>
              <a:rPr lang="en-GB" sz="2000" dirty="0" err="1"/>
              <a:t>Trond</a:t>
            </a:r>
            <a:r>
              <a:rPr lang="en-GB" sz="2000" dirty="0"/>
              <a:t> </a:t>
            </a:r>
            <a:r>
              <a:rPr lang="en-GB" sz="2000" dirty="0" err="1"/>
              <a:t>Brattelid</a:t>
            </a:r>
            <a:r>
              <a:rPr lang="en-GB" sz="2000" dirty="0"/>
              <a:t>, 2000 (fish)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000" dirty="0" err="1"/>
              <a:t>Öbrink</a:t>
            </a:r>
            <a:r>
              <a:rPr lang="en-GB" sz="2000" dirty="0"/>
              <a:t> &amp; </a:t>
            </a:r>
            <a:r>
              <a:rPr lang="en-GB" sz="2000" dirty="0" err="1"/>
              <a:t>Rehbinder</a:t>
            </a:r>
            <a:r>
              <a:rPr lang="en-GB" sz="2000" dirty="0"/>
              <a:t>: Animal definition: a necessity for the validity of animal experiments? </a:t>
            </a:r>
            <a:r>
              <a:rPr lang="nb-NO" sz="2000" i="1" dirty="0"/>
              <a:t>Laboratory </a:t>
            </a:r>
            <a:r>
              <a:rPr lang="nb-NO" sz="2000" i="1" dirty="0" err="1"/>
              <a:t>Animals</a:t>
            </a:r>
            <a:r>
              <a:rPr lang="nb-NO" sz="2000" i="1" dirty="0"/>
              <a:t>,</a:t>
            </a:r>
            <a:r>
              <a:rPr lang="nb-NO" sz="2000" dirty="0"/>
              <a:t> 2000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ARRIVE Guidelines</a:t>
            </a:r>
            <a:r>
              <a:rPr lang="en-GB" sz="2000" dirty="0"/>
              <a:t>, 2010 (Kilkenny </a:t>
            </a:r>
            <a:r>
              <a:rPr lang="en-GB" sz="2000" i="1" dirty="0"/>
              <a:t>et al.</a:t>
            </a:r>
            <a:r>
              <a:rPr lang="en-GB" sz="2000" dirty="0"/>
              <a:t>, NC3Rs)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000" dirty="0"/>
              <a:t>Gold Standard Publication Checklist, 2010 (SYRCLE)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000" dirty="0"/>
              <a:t>Institute for Laboratory Animal Research, NRC, 2011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2000" dirty="0"/>
              <a:t>Instructions to authors, in many journals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e.g. Nature’s Reporting Checklist</a:t>
            </a:r>
          </a:p>
        </p:txBody>
      </p:sp>
    </p:spTree>
    <p:extLst>
      <p:ext uri="{BB962C8B-B14F-4D97-AF65-F5344CB8AC3E}">
        <p14:creationId xmlns:p14="http://schemas.microsoft.com/office/powerpoint/2010/main" val="88857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3" r="2471" b="6371"/>
          <a:stretch/>
        </p:blipFill>
        <p:spPr>
          <a:xfrm>
            <a:off x="4597401" y="330200"/>
            <a:ext cx="4445000" cy="6159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DE327-31EF-6A44-95FC-3C21A4F13326}"/>
              </a:ext>
            </a:extLst>
          </p:cNvPr>
          <p:cNvSpPr txBox="1"/>
          <p:nvPr/>
        </p:nvSpPr>
        <p:spPr>
          <a:xfrm>
            <a:off x="283780" y="2259724"/>
            <a:ext cx="436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https://www.nc3rs.org.uk/arrive-guidelines</a:t>
            </a:r>
          </a:p>
        </p:txBody>
      </p:sp>
    </p:spTree>
    <p:extLst>
      <p:ext uri="{BB962C8B-B14F-4D97-AF65-F5344CB8AC3E}">
        <p14:creationId xmlns:p14="http://schemas.microsoft.com/office/powerpoint/2010/main" val="260271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032" y="145732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211933" y="597571"/>
            <a:ext cx="8322468" cy="602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Why do we need to PREPARE when we have ARRIVE?</a:t>
            </a:r>
          </a:p>
          <a:p>
            <a:endParaRPr lang="en-US" sz="2000" dirty="0"/>
          </a:p>
          <a:p>
            <a:r>
              <a:rPr lang="en-US" sz="2000" dirty="0"/>
              <a:t>The ARRIVE guidelines claim that they ‘provide a logical checklist with </a:t>
            </a:r>
            <a:r>
              <a:rPr lang="en-US" sz="2000" dirty="0">
                <a:solidFill>
                  <a:srgbClr val="FF0000"/>
                </a:solidFill>
              </a:rPr>
              <a:t>all the things that need to be considered when designing an experiment</a:t>
            </a:r>
            <a:r>
              <a:rPr lang="en-US" sz="2000" dirty="0"/>
              <a:t>’</a:t>
            </a:r>
            <a:r>
              <a:rPr lang="en-GB" sz="2000" baseline="30000" dirty="0"/>
              <a:t> *</a:t>
            </a:r>
            <a:endParaRPr lang="en-US" sz="2000" dirty="0"/>
          </a:p>
          <a:p>
            <a:endParaRPr lang="en-US" sz="2000" dirty="0"/>
          </a:p>
          <a:p>
            <a:r>
              <a:rPr lang="en-GB" sz="2000" dirty="0"/>
              <a:t>In our experience when planning animal research, </a:t>
            </a:r>
            <a:r>
              <a:rPr lang="en-GB" sz="2000" b="1" dirty="0">
                <a:solidFill>
                  <a:srgbClr val="FF0000"/>
                </a:solidFill>
              </a:rPr>
              <a:t>a number of additional points need to be addressed at the planning stage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00B050"/>
                </a:solidFill>
              </a:rPr>
              <a:t>These items not only improve study quality and animal welfare (and therefore reproducibility), but also the safety of humans and animals affected directly or indirectly by the work.</a:t>
            </a:r>
          </a:p>
          <a:p>
            <a:endParaRPr lang="en-GB" sz="2000" b="1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600" baseline="30000" dirty="0"/>
          </a:p>
          <a:p>
            <a:endParaRPr lang="en-GB" sz="1200" baseline="30000" dirty="0"/>
          </a:p>
          <a:p>
            <a:r>
              <a:rPr lang="en-GB" sz="1200" baseline="30000" dirty="0"/>
              <a:t>*</a:t>
            </a:r>
            <a:r>
              <a:rPr lang="en-GB" sz="1200" dirty="0">
                <a:solidFill>
                  <a:srgbClr val="0070C0"/>
                </a:solidFill>
              </a:rPr>
              <a:t>http://www.nc3rs.org.uk/sites/default/files/documents/Guidelines/ARRIVE%20Guidelines%20Speaker%20Notes.pdf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3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29" y="4147927"/>
            <a:ext cx="24304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err="1"/>
              <a:t>www.bls.gov</a:t>
            </a:r>
            <a:r>
              <a:rPr lang="en-GB" sz="1000" dirty="0"/>
              <a:t>/ooh/images/3077.jpg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0" y="371061"/>
            <a:ext cx="2640968" cy="3697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2868" y="6447183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err="1"/>
              <a:t>www.dreamstime.com</a:t>
            </a:r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791" y="3584265"/>
            <a:ext cx="4227442" cy="2816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7C1944-9E74-594F-93ED-E3DA16DC393E}"/>
              </a:ext>
            </a:extLst>
          </p:cNvPr>
          <p:cNvSpPr txBox="1"/>
          <p:nvPr/>
        </p:nvSpPr>
        <p:spPr>
          <a:xfrm>
            <a:off x="2902688" y="1392865"/>
            <a:ext cx="1848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PREPARE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49BC6-5E1A-4447-B9D2-2FECF5963028}"/>
              </a:ext>
            </a:extLst>
          </p:cNvPr>
          <p:cNvSpPr txBox="1"/>
          <p:nvPr/>
        </p:nvSpPr>
        <p:spPr>
          <a:xfrm>
            <a:off x="5957776" y="286370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ARRIVE</a:t>
            </a:r>
          </a:p>
        </p:txBody>
      </p:sp>
    </p:spTree>
    <p:extLst>
      <p:ext uri="{BB962C8B-B14F-4D97-AF65-F5344CB8AC3E}">
        <p14:creationId xmlns:p14="http://schemas.microsoft.com/office/powerpoint/2010/main" val="298573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VFhUXGBcXGBgYFxgaGRgYGBwYHBcYGBwcHCggGBwlHBQUIjEhJSkrLi4uFx8zODMsNygtLisBCgoKDg0OFxAQGywkHBwsLCwsLCwsLCwsLCwsLCwsLCwsLCwsLCwsLCwsLCwsLCwsLCwsLCwsLCwsLCwsLCwsLP/AABEIAJcBTgMBIgACEQEDEQH/xAAbAAACAwEBAQAAAAAAAAAAAAACAwABBAUGB//EADgQAAEDAgQDBgUDBQEAAwEAAAEAAhEDIQQxQVESYXEFEyKBkaEGMrHB8ELR8RQjUmLhcjOCohX/xAAYAQEBAQEBAAAAAAAAAAAAAAAAAQIDBP/EACIRAQADAAMBAQACAwEAAAAAAAABAhEDEiExIhNBMkJRBP/aAAwDAQACEQMRAD8A0vrIC47pFWrGiQa69+PPrYSlurLG+oZVtumJp7qyA1OaAsGiFqBnGoXJcgHVRxBgZeeaCn1OSDiTHGMyPRAXDdQUAScrInPItFkuSP5VOc7MAIGccKHEaBZHOJUaY0ViA81zkhklLcJyHqra4jRVFuJCoOKMnfyEpT3x+2amhxgZfQq2VhEJH9QCMglB50j0UVpNQShfX3H0Wem++nrZAGycx6pg206g0CU5/NIqujIjyQXOQVwanuEf9QF40SIdsFI8vooG8f5KtztkjhGpHurrPyy9lQ0gqcKS1xOqt4IQHB/IV8JSJTGOQMsNUPH1QhqHiRDhUU71KCtA3vFYekKSqHcShckyoCiG8SnGlSotI673SblW0EKcewuipvF5ElRpRaSLmEEAZF0qi1xzyS3tAm58lA1z+d/dK/qYyS2BGGidE8UTcQYiJSzVdKM1Y0J+iFrJ2KeAg2bwh4gL29Ut9YC2vWyuo/ZuXKVJBGoSP+KmuO0QrFQRJhUKoG8KBpZPMpZeRojYGxPhM2B4oIOxG/sgrOIEfypq4W54JuSEYqA5R55+inEHAxnmZjLU5JYEGxEbAj7K6mJfZCOU9INx1Urkxln+SLpJdESmixqIhA5sZ/VQNve29rhMfcbjcwP4VCoEKADdSnSvmOR5oX2z9/4UQbYzkKGpH/ELWt3H5p1VP20TVW+pzQ8e5Q8HNNqUS06dQZHqmgeA7KMpqy8ayqD27n6KhrVHNQGrNpCYy2YCggYMlYGn1Vlh0SusesIC7yFRAN1Qg5x7qEeioIPQOera1MLBqqhHErCa5oVcITAARKoUVRUqSpKsKo6FPEAoa9fT7plABty0icoi/wB0nEcMyZv5eyxreCpP1J0ylL/OceqJuFi5HQHNSHX+yKs1A0Wy+qWKkaESrp0S4Tt+nJLr0uH9Q81A7jiP59dkJqQZSmP8JJttEx0MfdIe4m6DU48ZG9gEbqrgJvf02SqdUWtmgdVgGFBYf1J2A/ZRzSXBrbmYjWcoHO6RRruBBEgi4IzC0OrAtBIJdJJJcQdIA3yn02UmZVQc4u8bgHa8f3Jmckt7872H5ZZjcmXfW6Km2Dc20zidjZSA1r9yPPTmjDDBLZ3ttcXjJKBvl7b6qPc2PDItcTMka/LYcrq6hjDaYmdZy8lQqG4Ftb5WSg2ASeWo/n2ROfewH86XTVwRcSBJH3SyLo6lKADe9x+dQUIKahgpAzPqVXcgG/5slufvn5K58vJXRoZAFhG5/OiAuk2Si8amT+croarQL58wZHTqgeHcNyAT+aITUm5ym8fkBJZUmUTmdRyQSu8F1jOv/PJXTE6T5KUmQj70g+Ekf+SQiLPDNhl7eiMVRF7HoUo4h/FxSScr+qB5JMwqeGF853/PZDKKmOf1TDUtkribAXMOsI2kn0QuJIhVwpkmwEfl0ZNtiqI3KIEaphqB51A8lTxOVlJaNVRqN3KvVOwHqNUdwqxEWTDVBqKEIqBWXhaxNbMPVAkluV2yQPW6FoBPGQ2dGgz5lZ/6ebkQEVWicmg+kei5+OjWzizfA2G6W+sRIj85Kmse3MSdBqAhFQTJJkaC4A+ygU1zploj2RveGtgiXHXQ80bqwKsO4s5v6pNjGcOJbAAjdQMA+UHi/PNNqvAJsQBrmZ/JWd1c6k9ZTRXCTYuhGyhH6xHkkvxElUx8SZGUdVUacSOG/E4z0/NVjqxORHXmmtqSNANQck2r2a80++j+3aXSNbC3UhYmc+rmslPDF/yAk7DM9EDSSDfLdaMDjTRcHMd4gTEi19Vqbh6ldz6hYBPisCAecKTfJ9+NRTY8c4ucIvpbWyN1YWgEW9V2h2EO64y6+Q2lcV2Gc35mrMctZWeO0N3YjHOrMAaXtNnRpseeS7nbfZNMFjqDHue9zWcDbDvBF22/UJMaQVyuxMd/TirULTZrS3O5yj/9Bb/hj4rJqU2P4QOOTYAkuc64dmIDyNMua48lp7bDtxxHX1n+I6Ip1RSM/wBtrGAbgAS4Hm4uKxd0AwOmACW3GpEzbl9F7P4+7Na8NrMcCzJ24nIk5RovJ0sMO5qMiYc146XBj1C1S+1iWeSv6lidQcBxEQ05GIB6TEoahkSXidhJP0j3TC1hgBscyZ/AgqkC1l31wBEm30+qRVjXPZae8ANpjYIXsBAMCDPqM/qrpg6NIESEtzcwDdXR1gx0VvZ/JsmmAFM6keqNpAzg81bbXJ9Es1xsPRO0JhhqBHSE30QU6gd+m260Mok/Ll5p3Omk1Rwyb5WWKlinE3hdMdl1nuIYOJoklxNg0CSTtZdPG/DTTFPDNc6tT4i+ZlzTHDGgIvbO65X5cnNdqcWxuOD3h0umCtuJ80Hcuabxz3CqqJFo9F11ywx7xp6IC7+NVVCi4iQFRYZumgC6UdNvNHTp9I5plRkX0V1MXKAZZhAXxf7pXeTqmgnMMqxTQscD8xIKYYGTgehg+apjXSY0Gxk/dPe50E3EflljaxxHECI0myRWxzieGYHISsfWmypWAnifnpaT1skl7QJm3KP4Ky4YyfHJG+qZVuYER+eiqHAgw4THOEyr2oBZs+awmmYsY6D7rO6nAJd9blMTT69aRJeTyukueNElWx23qqmmtPOERqE2HEfNShSFpPst9NoaIEHW4HsszZYhgc1w/SfQr0Xw3jWGlVw1b5XMcWnWwJAG5BEhcahiiSRFtjl+ckh1QtMtGRmQBY+Zkrnf9Q6UnrL0vZnw81njqSTsbx6LrYztJrGGAAAImN7Arx9P4gxMyXNI2LR9rrN212w+v4WgAahskErhbjvM+vRXkpEePQt7XpMw/C53iBgAawf2+q4tbtPvXtaGw2fM8p0XnjIN03C1uF7XaAiei3HHjE8mvXY/BcFJ/CCRwkPGYEizuUGD0Xj2OXucH2vTioH/ACVGlpjIgiD5wuDisCKdwWvboR9xmCpT/krfz2Hrvg/t6i6iMPXcCCA2HXHPPlC4DHGl2r3BDWU+MsIEw5jmyDffwlc7BYVlRxa5zWEg8JI8JcMmuP6Z/wAst90Xwz2e+tjoJjug9ziT/iOFrZ34nNA5SpavWZK27Yp5kkwYz5Ki7kENfECkY4jyA+p2COi7iE2+i7ReMiHGaT6EVY1+i09oHgbSbrwcZ6vMx6NCzVq0AgQndvPHeBv+FOm09Q0E/VSfbQsf4zIKWIc3xMcWm467hKGKv4msP/1AWRzjurY4yAtzDMS7LXjhuwOO1gEXZeAfXqin8g2AgDlzzXT+HMB3rvFZo16Lqdp1GMq0iyLTxRnnAJ8gbrzW5MnIemvH5suPiPhXENcQ1wMf7QVjxWArsIY90E6cdo8l3u2+3m0nAzxOIFp10leRxXazqlUPfuLDRuwUpa0/VtWsNmOqVKNDgs3jd4nA3cIs2drXWj4c+J3UqzHuMQ4cTozE+Iu3tPVaywYnCBv67Fp5jT7Lyv8ASOFjbQzmlY7TOlp6xD6L8e9n0qzP67CwWmDVAyM5VBzyB8ivCtri0Bel+G+2qdOiKNWSx5dRcBo0weL3IWLtX4ddh3E8Qq0zdr27f7N0ttI5rpxWz82cuWu/qrNgqgaHuIyHqTksbXOcZgCVoFT+yYmTV0jJrYOeklIbidz7LpWf7c7fIgb2Rqs1Z4OU+aOtUBu10Hb9khskzqumsIANU6nR/wBggmTcKA3gK6HBgPVK7vYkKd5oRdK4o1TRYxDQIgdSZPpoibUORIH5yWKjwyJNhnM3PJajUZo3iPPJZXDn12gachELKzEwZ1v7pVamSRaNERoOtrKsIjqto99UVGlNzkqbhzm6yY3YSkymLrMb+nOb7RsntogC6Ci4XNriP3RB+gFlmZaiGl9NoAOd4SKtSLCZzyFzpKrEYiAJ6BKFYC4JLlFwDaZzdYaBEWXzJ8oVP8WZ91IAsEDC0RBCzucBYeyYGzmfoAmChAloNszoOpKDO13FojbRHTomUzeZRd4BkSeUaoQUcO2DI85IT+yMTSaXU608JiCJkdLSs1SvGczoAF0eyfhutiDxhvAzV7zA6DcrneYiPW+OJmfGPE0YqnujxMBsTaRzCHD4w4d9Tas0te0Z8JMwNrjNe67O+EmMPE9wfH6QDw+c5qviPsGniGX8L2/K8C8bHcLhbnrPj0V4bR6+c9l0O/xFKm4mHvaD01Hovr7X4esBhnUWhob4IHCbWsRkbbr5/R+Ge5c2q6sIaQ6Y4bjnKwY3th5rB9Nxbw2afueqmfyT+Wt/jj9PS9s0MBh/Ex5qvaT/AG+KfED+rKAF5TGOeTxvEF8vkiJBJuOUz6Lun4qpuHEezsKa0XqkOgu/yNPInqVwu0sZVrPL6p4nHWIyEAACwAAgBd+Osx9efktFvj0PYdfDCiGVqYPi4i4g30sRdqmL7Hw5IdhqhImC11/Q9JzXnsMXBpBFlpdWkeGxSaTvkpHJHyYfQBiKFNopiqxsWu4DQZr5z212m6pWcWkgfK2NQNfOFpouEQhOds1mvDETrdueZjMc0tecwSfNW3CVHZMP0+q6Qc7dGx5FwSuuOXZr+G65PFRdII8TTq0j7Lv9p9l/1DRUHD3uTgLB0a8jl1leUdWJcCJDxk4Zj91u/wD6NUZOAnM8OZ9beS5TS3bYdY5KzXLEYns99N3DUY5twSMpG4mx1QV8OGiWVC5p0u1wGxaZE/8AkkLe3t9xLaWIh9N1pEgj83WLtPs2pSfESw/K/Rw/cahbidnLfWJjI2vxlh1i3IWjYJtV1xl/1ZWE6iFb6Dtx7Lq5CfQkyDbktFIgCNQgw7HCxj1WpuG6KTODLVbxXhZjI5reRCENBvIHVXRlom9wm1aPEb26IxT/ANmn7IfCfmtGxTRjp16cgcHSwTKMgy7haD+kDX90ApwdxutHA2BcN5/9U1SarIMuNveOSU+uCDAN8r5DTmm4hrJABDjqQTF9Co57R4Y9BAJ2381DCe9I0HUyfqU6m5xb8xFrRAhZntgHfS/5KFtcibTKB5Dtg7qc+uSIYOo64a0b2FvPRIGKf+kBvMCT7peJrutL3nrIHogGL53T6bb3y0vH7rE3Nbe8GQtGyqGM4ZiYjOfsmNqtAMAkXg2BnTSY81jNS5gJjX75qaKY4WN5WgRoDPkEDMI9/wArXHo0/VU9jqRh4MnQ2Um0NRWZHTqnUReP+prs1GP/ALfeEAg2F8s78/lIWbHugt4TAcB5TmVju6fx+PSdgYAVD3lT/wCJpjm92jBy3XuezHd44EiAMmizWjYBeO7Kxge1gaCGgQ1vLUu5k3K912bTAZM3Xi5rTMvZw1iseNdZgXM7bbwUy8ae41811i2YnyXI+IagLS0m2ZPQLhX67vL0uGtSh0GbEbEZ5rlYj4ZJ+UNOwyJXBwXb7qdRxzGXWDn1XsOyviGnVAzG86egXqjvT2Hnt0v5LymIwrmEBzYOUIuB8QAQBvAK+nYw02NFRxaWt/Vay8r2r8T4d8h9IvBsHG3pGS6157T/AE42/wDPWP8AZ5MPLZBKLiBELq9s9m02sZwPzJIB+YN5xpOU3XFD2jcr0Vt2jXmtWazjRTMQJB6z+y1Owx/yAXOGLGjfdag5x2jldWdQzuy2/E3oVX9TOyQ8HryKnCNkiATrnNO72W8J32JRUmeGWwCkOJN00xdWo20iYyOS0HGPcAHOc5oyBJIHQHJY6gTcMzQ5KGyNw6KmtB/VdRhBJ5WTXNYdB5FXUVwjl7KMqA5OCSMLnEHzuro0gDqPugYWlASZyWnVSrTsSDdBn7zeys1As1Umb5rT/QGAZmdphUc9j4tKJ1+iU2hufZWarRI4j5AKAjWGV/RE0RckfdZ6TCZg+qsNGpJ6IGvriRIHln5pLsRJ5TkiqMaRYRzlV3URKCzXvY+ijsR/rxHcwjqmG2F9LJXifANtdkVQa75uFuSQah5Don97AIM7JZpc0EaXGMyNl2MDYNcIkfNPLeVxhUOQkIw0lS1dhqlus69YPjcsa5gYDoCJA55rz3aPa7qw8TW5mNwsVQGVZcAFiOGsetzzWnwk4l3Dw6Xt7lJ76cytXfQLNHP6Ln1aUK9cSL79ep+E8dBcwCSbydhoF7mljS1kif3G6+W9gVuGoOZX0bBnjpTs4j0Xj549e3gnYeg7P7W42wMwfpt+e1z4z4y+IhJp07m4c7Qbjmc0HaXa0E06E3s5+VtY97rkYijwiWhoI3CvFw+7LPNz5GVcWIzEeS0YdzBqQd8voixtQOi9x6LKylJXux4HQxGNcY4iXRuSUo1OKxFtLeilR+gyV0hHiPkpkGiNaMzPNA9otZGHDOB9tP3TP6gzEDyP3QZIC00a4AiENaq0gyIcEhhVG11bIg65futPEx36T5GFzOE6XVMqEGQkjqEt3d0SWtgQknFcgr74WUwMc8DNFmPCVkr3I6IadQtPJAx1F4MzJWtgDgYlrtRohZXa6wRVsMSJBg/lkGd7y6BlHumYXUHPnryWdzSDBEFGxpAVRv4gDbL6JtNpOUQNFzhVvotFOvGSkqZXIBh0elx5peHrmmTFweqHGVmvuZBiLALPTc5uSQjLiHGQGzJ10AUDA6zYAGu/RO4gcxbqgpljTIAHNUCxvDoiLpTOMPyuhIhQDTadFT3uEAmx2SHVjNp5o3YkGN+X/VQVd4aFkFZ2g/Oq0VoI4iII0KRgieKwkRvCAmVKmx9Eh1dx19FtfScdh5krBVI0+iC+9KZSrwho0gdfJaGtH+PnZNFCX3yCupTbvBTKaU+mSZ8vRNUBpnPMLZ2PgO/qd2HQYJuJmIlZaTQXLs/Dj24eo6o+0tLWC0niiSJyyieazeZyc+t8cR2jfj0HZ/wK0Q/vTIMgcIA6HVa+3G/0+GqtBu4QItLnajoAT5Lk4/4pqP8ACx3dxoPmkc8vJea7Qr1Hu4nPc7qT7LzRx3tMTaXpty0rExWGqnYAuMc+aQ+uRDgZ+axvyB65rOahI8Ry911MHhm8ILhMib+y9G48jmiHC/CNIvP/AFaaWAkS1w9FO0qDW/LaVswTIY3pKlrebCxDI3BuEzB2haQWAiGAiL8j90WKBMQYj3WbDwwHjOZt90raZJgzHu4gAABG3PT6LnB9l1BSnxNM+npklY4tNiLgWK3rJEh2QFtz9OXJU9oGcdAs1KrBWpzZvEKiMa3UwgrBv6SVOC6B7eYUQJRNCGVACchKqnub/KOMp5Sgo3tun4AtLuFwnMdCFEDWwx/SPrK1YTEy3xWIte0rfSdbmLHyXK7UxDH2GYOaxFtaweOFpzB9lVStaAbWMWXc7ExjG0GNL6VuIuaWuknQOJB5RHujr46mQINJriDFi7hdbxOAZBMD3WjHmeEflk4VBlkvQntakQeB1Njjfi4HG8iTHBqGn1XMqYqk9zy08DSX2iC4EDhIhptINrZq6mOW6dUXeLb2tiQ4w35Wydhdx0jYhYU1HKrVyUplUiRuooqH4OsAYjqZW0unS+Yy/dRRFYa9KATN0zs8ji4XCZB9rqlEhF0pElokG0FPw2H4euqpRSfitDiuTiqfC7rdUos1WUoEA3nktVOmXGxjdRRalIHwgExNt9VZYFFFFZO8jLmrDsjt9lFFpD2m8kX9kys+dLbKKLIWKTs7ey2U8a60n2Ciik+qz46pxkH/AIm4LHRaM9sgrUVzzDWk1ZOWSy4xWoswpLTsSoa7jE3hRRbZU+CE+hiTAaQDfPZRRAxzLys2IBlRRQLa05pocd1FFQLXkFOwR/uj/wBKKKT8HVq1ww+IwHfULnuwdzwwZuMxbNRRYqshpMtkmYcgcW8QFFFrWQYewki2XQ801lNryeHwkeitRWfgzF0G/wCbIlSiD//Z"/>
          <p:cNvSpPr>
            <a:spLocks noChangeAspect="1" noChangeArrowheads="1"/>
          </p:cNvSpPr>
          <p:nvPr/>
        </p:nvSpPr>
        <p:spPr bwMode="auto">
          <a:xfrm>
            <a:off x="1257300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GB" sz="101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9878" name="TextBox 35"/>
          <p:cNvSpPr txBox="1">
            <a:spLocks noChangeArrowheads="1"/>
          </p:cNvSpPr>
          <p:nvPr/>
        </p:nvSpPr>
        <p:spPr bwMode="auto">
          <a:xfrm>
            <a:off x="240631" y="863606"/>
            <a:ext cx="7363818" cy="54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Comic Sans MS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poor literature searches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lack of humane endpoints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poor experimental design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vague distribution of work and costs between the scientists and the animal facility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insufficient evaluation of the facility’s competence and infrastructure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too little attention to transport and acclimation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ignoring health risks for all involved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lack of standard procedures for necropsy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poor planning of waste disposal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en-GB" altLang="en-US" sz="1800" dirty="0">
                <a:latin typeface="Comic Sans MS" charset="0"/>
              </a:rPr>
              <a:t>little discussion about the fate of the animals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65739" y="297439"/>
            <a:ext cx="51888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charset="0"/>
              </a:rPr>
              <a:t>Some of the areas which can be neglected ...</a:t>
            </a:r>
          </a:p>
        </p:txBody>
      </p:sp>
    </p:spTree>
    <p:extLst>
      <p:ext uri="{BB962C8B-B14F-4D97-AF65-F5344CB8AC3E}">
        <p14:creationId xmlns:p14="http://schemas.microsoft.com/office/powerpoint/2010/main" val="278656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480" y="934440"/>
            <a:ext cx="1435100" cy="752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4980" y="1735517"/>
            <a:ext cx="452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Pre-published under Open Access on 3 August 2017, sponsored by the Universities Federation for Animal Welfare (UFAW), UK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Published in the April 2018 issue of Laboratory Animals</a:t>
            </a:r>
          </a:p>
          <a:p>
            <a:pPr algn="ctr"/>
            <a:endParaRPr lang="en-GB" sz="1400" dirty="0"/>
          </a:p>
          <a:p>
            <a:pPr algn="ctr"/>
            <a:r>
              <a:rPr lang="en-GB" sz="1200" dirty="0">
                <a:hlinkClick r:id="rId4"/>
              </a:rPr>
              <a:t>http://journals.sagepub.com/doi/full/10.1177/0023677217724823</a:t>
            </a:r>
            <a:r>
              <a:rPr lang="en-GB" sz="1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2CDB0-1F24-6645-9952-90490AD339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" y="315309"/>
            <a:ext cx="4719814" cy="6290441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091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36" y="6400800"/>
            <a:ext cx="455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Two pages, translated into 16 languages so far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3" r="2471" b="6371"/>
          <a:stretch/>
        </p:blipFill>
        <p:spPr>
          <a:xfrm>
            <a:off x="4597401" y="330200"/>
            <a:ext cx="4445000" cy="615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1" y="165100"/>
            <a:ext cx="4514156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Text Box 2"/>
          <p:cNvSpPr txBox="1">
            <a:spLocks noChangeArrowheads="1"/>
          </p:cNvSpPr>
          <p:nvPr/>
        </p:nvSpPr>
        <p:spPr bwMode="auto">
          <a:xfrm>
            <a:off x="195512" y="1164134"/>
            <a:ext cx="864096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i="1" dirty="0">
                <a:latin typeface="Arial" charset="0"/>
                <a:cs typeface="+mn-cs"/>
              </a:rPr>
              <a:t>International consensus meetings</a:t>
            </a:r>
          </a:p>
          <a:p>
            <a:pPr eaLnBrk="1" hangingPunct="1">
              <a:defRPr/>
            </a:pPr>
            <a:endParaRPr lang="en-US" sz="2800" i="1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800" i="1" dirty="0" err="1">
                <a:latin typeface="Arial" charset="0"/>
                <a:cs typeface="+mn-cs"/>
              </a:rPr>
              <a:t>Harmonisation</a:t>
            </a:r>
            <a:r>
              <a:rPr lang="en-US" sz="2800" i="1" dirty="0">
                <a:latin typeface="Arial" charset="0"/>
                <a:cs typeface="+mn-cs"/>
              </a:rPr>
              <a:t> of the Care and Use of:</a:t>
            </a:r>
          </a:p>
          <a:p>
            <a:pPr lvl="1" eaLnBrk="1" hangingPunct="1">
              <a:defRPr/>
            </a:pPr>
            <a:r>
              <a:rPr lang="en-US" sz="2800" i="1" dirty="0">
                <a:latin typeface="Arial" charset="0"/>
                <a:cs typeface="+mn-cs"/>
              </a:rPr>
              <a:t>Fish (2005)</a:t>
            </a:r>
          </a:p>
          <a:p>
            <a:pPr lvl="1" eaLnBrk="1" hangingPunct="1">
              <a:defRPr/>
            </a:pPr>
            <a:r>
              <a:rPr lang="en-US" sz="2800" i="1" dirty="0">
                <a:latin typeface="Arial" charset="0"/>
                <a:cs typeface="+mn-cs"/>
              </a:rPr>
              <a:t>Wildlife (2008)</a:t>
            </a:r>
          </a:p>
          <a:p>
            <a:pPr lvl="1" eaLnBrk="1" hangingPunct="1">
              <a:defRPr/>
            </a:pPr>
            <a:r>
              <a:rPr lang="en-US" sz="2800" i="1" dirty="0">
                <a:latin typeface="Arial" charset="0"/>
                <a:cs typeface="+mn-cs"/>
              </a:rPr>
              <a:t>Fish (2009)</a:t>
            </a:r>
          </a:p>
          <a:p>
            <a:pPr lvl="1" eaLnBrk="1" hangingPunct="1">
              <a:defRPr/>
            </a:pPr>
            <a:r>
              <a:rPr lang="en-US" sz="2800" i="1" dirty="0">
                <a:latin typeface="Arial" charset="0"/>
                <a:cs typeface="+mn-cs"/>
              </a:rPr>
              <a:t>Agricultural animals (2012)</a:t>
            </a:r>
          </a:p>
          <a:p>
            <a:pPr lvl="1" eaLnBrk="1" hangingPunct="1">
              <a:defRPr/>
            </a:pPr>
            <a:r>
              <a:rPr lang="en-US" sz="2800" i="1" dirty="0">
                <a:latin typeface="Arial" charset="0"/>
                <a:cs typeface="+mn-cs"/>
              </a:rPr>
              <a:t>Field Research (2017)</a:t>
            </a:r>
          </a:p>
          <a:p>
            <a:pPr lvl="1" eaLnBrk="1" hangingPunct="1">
              <a:defRPr/>
            </a:pPr>
            <a:endParaRPr lang="en-US" sz="2800" i="1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800" i="1" dirty="0">
                <a:solidFill>
                  <a:srgbClr val="0000FF"/>
                </a:solidFill>
                <a:latin typeface="Arial" charset="0"/>
                <a:cs typeface="+mn-cs"/>
              </a:rPr>
              <a:t>https://</a:t>
            </a:r>
            <a:r>
              <a:rPr lang="en-US" sz="2800" i="1" dirty="0" err="1">
                <a:solidFill>
                  <a:srgbClr val="0000FF"/>
                </a:solidFill>
                <a:latin typeface="Arial" charset="0"/>
                <a:cs typeface="+mn-cs"/>
              </a:rPr>
              <a:t>norecopa.no</a:t>
            </a:r>
            <a:r>
              <a:rPr lang="en-US" sz="2800" i="1" dirty="0">
                <a:solidFill>
                  <a:srgbClr val="0000FF"/>
                </a:solidFill>
                <a:latin typeface="Arial" charset="0"/>
                <a:cs typeface="+mn-cs"/>
              </a:rPr>
              <a:t>/meetings</a:t>
            </a:r>
          </a:p>
          <a:p>
            <a:pPr eaLnBrk="1" hangingPunct="1">
              <a:defRPr/>
            </a:pPr>
            <a:endParaRPr lang="en-US" sz="2800" i="1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800" i="1" dirty="0">
                <a:latin typeface="Arial" charset="0"/>
                <a:cs typeface="+mn-cs"/>
              </a:rPr>
              <a:t>All the presentations are on the internet: 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+mn-cs"/>
              </a:rPr>
              <a:t>a lasting resource</a:t>
            </a:r>
          </a:p>
        </p:txBody>
      </p:sp>
      <p:pic>
        <p:nvPicPr>
          <p:cNvPr id="3" name="Picture 6" descr="logo-medstjerne-stor copy">
            <a:extLst>
              <a:ext uri="{FF2B5EF4-FFF2-40B4-BE49-F238E27FC236}">
                <a16:creationId xmlns:a16="http://schemas.microsoft.com/office/drawing/2014/main" id="{84E0FD4B-718A-BA4C-91CC-4108EE49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308" y="0"/>
            <a:ext cx="3701692" cy="900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2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8" y="1181888"/>
            <a:ext cx="86710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PREPARE covers 15 topics:</a:t>
            </a:r>
          </a:p>
          <a:p>
            <a:endParaRPr lang="en-GB" sz="1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Formulation of the study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Literature searches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Legal issues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Ethical issues, harm-benefit assessment and humane endpoints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Experimental design and statistical analysis</a:t>
            </a:r>
            <a:endParaRPr lang="en-GB" sz="1400" b="1" dirty="0">
              <a:latin typeface="Arial" charset="0"/>
              <a:ea typeface="Arial" charset="0"/>
              <a:cs typeface="Arial" charset="0"/>
            </a:endParaRPr>
          </a:p>
          <a:p>
            <a:endParaRPr lang="en-GB" sz="1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Dialogue between scientists and the animal facility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Objectives and timescale, funding and division of labour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Facility evaluation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Education and training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Health risks, waste disposal and decontamination</a:t>
            </a:r>
          </a:p>
          <a:p>
            <a:pPr marL="342900" indent="-342900">
              <a:buFont typeface="+mj-lt"/>
              <a:buAutoNum type="arabicPeriod" startAt="5"/>
            </a:pPr>
            <a:endParaRPr lang="en-GB" sz="1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Methods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Test substances and procedures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Experimental animals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Quarantine and health monitoring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Housing and husbandry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Experimental procedures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Humane killing, release, reuse or rehoming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Necropsy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448" y="461808"/>
            <a:ext cx="867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charset="0"/>
                <a:ea typeface="Arial" charset="0"/>
                <a:cs typeface="Arial" charset="0"/>
              </a:rPr>
              <a:t>PREPARE:</a:t>
            </a:r>
          </a:p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lanning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esearch and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xperimental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rocedures on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nimals: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ecommendations for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xcellence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8882" y="3342128"/>
            <a:ext cx="4037418" cy="761472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882" y="4917959"/>
            <a:ext cx="2907118" cy="296377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8882" y="5502368"/>
            <a:ext cx="3605618" cy="296378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6182" y="2357643"/>
            <a:ext cx="2107018" cy="264405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3800" y="3371596"/>
            <a:ext cx="2298700" cy="646331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Items in pink are not highlighted in ARRIVE</a:t>
            </a:r>
          </a:p>
        </p:txBody>
      </p:sp>
    </p:spTree>
    <p:extLst>
      <p:ext uri="{BB962C8B-B14F-4D97-AF65-F5344CB8AC3E}">
        <p14:creationId xmlns:p14="http://schemas.microsoft.com/office/powerpoint/2010/main" val="478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854803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In addition to the checklist</a:t>
            </a:r>
            <a:r>
              <a:rPr lang="en-GB" sz="2400" dirty="0"/>
              <a:t>, much more information is available 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3689" y="1841500"/>
            <a:ext cx="451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00FF"/>
                </a:solidFill>
              </a:rPr>
              <a:t>norecopa.no</a:t>
            </a:r>
            <a:r>
              <a:rPr lang="en-GB" sz="3600" b="1" dirty="0">
                <a:solidFill>
                  <a:srgbClr val="0000FF"/>
                </a:solidFill>
              </a:rPr>
              <a:t>/PREPARE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3500"/>
            <a:ext cx="9144000" cy="38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2969136"/>
            <a:ext cx="6032500" cy="3023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2821" y="72527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00FF"/>
                </a:solidFill>
              </a:rPr>
              <a:t>norecopa.no</a:t>
            </a:r>
            <a:r>
              <a:rPr lang="en-GB" sz="2400" dirty="0">
                <a:solidFill>
                  <a:srgbClr val="0000FF"/>
                </a:solidFill>
              </a:rPr>
              <a:t>/PREPARE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900" y="5963926"/>
            <a:ext cx="76581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Links to quality guidelines worldwide on e.g. housing and husbandry, injection volumes, blood sampling, anaesthesia and analgesia, humane endpoints, experimental design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27300" y="4896022"/>
            <a:ext cx="3708400" cy="559027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18221" y="5473700"/>
            <a:ext cx="818779" cy="5588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096" y="520208"/>
            <a:ext cx="5935004" cy="25150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49400" y="1841500"/>
            <a:ext cx="3162300" cy="2159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89A982-400B-DA47-B16C-F736308963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81794"/>
            <a:ext cx="7924800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DDEBC-F221-5B4D-8B59-BF1293AC68E4}"/>
              </a:ext>
            </a:extLst>
          </p:cNvPr>
          <p:cNvSpPr txBox="1"/>
          <p:nvPr/>
        </p:nvSpPr>
        <p:spPr>
          <a:xfrm>
            <a:off x="457200" y="424543"/>
            <a:ext cx="525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0000FF"/>
                </a:solidFill>
              </a:rPr>
              <a:t>Even experienced pilots use checklists...</a:t>
            </a:r>
          </a:p>
        </p:txBody>
      </p:sp>
    </p:spTree>
    <p:extLst>
      <p:ext uri="{BB962C8B-B14F-4D97-AF65-F5344CB8AC3E}">
        <p14:creationId xmlns:p14="http://schemas.microsoft.com/office/powerpoint/2010/main" val="369454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EC543-E71A-6A41-9C0C-77C4D5BCF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2850"/>
            <a:ext cx="8534400" cy="443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B97959-D026-4E4E-9CEB-9798FC947668}"/>
              </a:ext>
            </a:extLst>
          </p:cNvPr>
          <p:cNvSpPr txBox="1"/>
          <p:nvPr/>
        </p:nvSpPr>
        <p:spPr>
          <a:xfrm>
            <a:off x="1536192" y="6035040"/>
            <a:ext cx="617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https://</a:t>
            </a:r>
            <a:r>
              <a:rPr lang="en-GB" dirty="0" err="1">
                <a:solidFill>
                  <a:srgbClr val="0000FF"/>
                </a:solidFill>
              </a:rPr>
              <a:t>www.wikivetlive.com</a:t>
            </a:r>
            <a:r>
              <a:rPr lang="en-GB" dirty="0">
                <a:solidFill>
                  <a:srgbClr val="0000FF"/>
                </a:solidFill>
              </a:rPr>
              <a:t>/crisis-management-in-anaesthesia</a:t>
            </a:r>
          </a:p>
        </p:txBody>
      </p:sp>
    </p:spTree>
    <p:extLst>
      <p:ext uri="{BB962C8B-B14F-4D97-AF65-F5344CB8AC3E}">
        <p14:creationId xmlns:p14="http://schemas.microsoft.com/office/powerpoint/2010/main" val="335164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8" y="3773317"/>
            <a:ext cx="9032870" cy="1723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E8E411-CC44-DE41-A3A7-03DC45F6FE89}"/>
              </a:ext>
            </a:extLst>
          </p:cNvPr>
          <p:cNvSpPr txBox="1"/>
          <p:nvPr/>
        </p:nvSpPr>
        <p:spPr>
          <a:xfrm>
            <a:off x="97974" y="359227"/>
            <a:ext cx="493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An example: </a:t>
            </a:r>
            <a:r>
              <a:rPr lang="en-GB" b="1" dirty="0" err="1"/>
              <a:t>i.v.</a:t>
            </a:r>
            <a:r>
              <a:rPr lang="en-GB" b="1" dirty="0"/>
              <a:t> injection of a radioactive isotope: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90184" y="3777344"/>
            <a:ext cx="1780332" cy="484944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D89606-6A5F-464B-B1A9-604F53EA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699" y="3766459"/>
            <a:ext cx="1780332" cy="484944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2F9373-96A9-5D45-81C5-1F6057315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502" y="4321630"/>
            <a:ext cx="1508186" cy="44140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493A18-44D4-6643-B5D2-41ECEE3AD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900" y="4310741"/>
            <a:ext cx="1725899" cy="44140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E4781-24A4-3B48-A210-B235062E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669" y="4299852"/>
            <a:ext cx="1910959" cy="44140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1D7F4A-A526-0142-9A60-CDFA52BC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01" y="4593762"/>
            <a:ext cx="3946585" cy="38101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D2A42B-985A-8143-9456-551447BD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16" y="4833248"/>
            <a:ext cx="2226641" cy="38101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17BA1B-2F28-484E-B393-220AF8884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078" y="5127162"/>
            <a:ext cx="1464639" cy="337468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893173-2105-3B45-89F2-3AA5C3EF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131" y="4855019"/>
            <a:ext cx="2226641" cy="38101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310D8-9705-CE47-9147-BD952F58E1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762" y="816426"/>
            <a:ext cx="5009939" cy="2551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5FF09-68AC-BA4D-B90F-27CB4381FA14}"/>
              </a:ext>
            </a:extLst>
          </p:cNvPr>
          <p:cNvSpPr txBox="1"/>
          <p:nvPr/>
        </p:nvSpPr>
        <p:spPr>
          <a:xfrm>
            <a:off x="5889175" y="3345768"/>
            <a:ext cx="32528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rgbClr val="0000FF"/>
                </a:solidFill>
              </a:rPr>
              <a:t>procedureswithcare.org.uk</a:t>
            </a:r>
            <a:r>
              <a:rPr lang="en-GB" sz="900" dirty="0">
                <a:solidFill>
                  <a:srgbClr val="0000FF"/>
                </a:solidFill>
              </a:rPr>
              <a:t>/intravenous-injection-in-the-mouse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0CB2E2-BAFA-B24F-9D60-2620E3711ABA}"/>
              </a:ext>
            </a:extLst>
          </p:cNvPr>
          <p:cNvSpPr txBox="1"/>
          <p:nvPr/>
        </p:nvSpPr>
        <p:spPr>
          <a:xfrm>
            <a:off x="468090" y="3320141"/>
            <a:ext cx="23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FF"/>
                </a:solidFill>
              </a:rPr>
              <a:t>norecopa.no</a:t>
            </a:r>
            <a:r>
              <a:rPr lang="en-GB" b="1" dirty="0">
                <a:solidFill>
                  <a:srgbClr val="0000FF"/>
                </a:solidFill>
              </a:rPr>
              <a:t>/PREPARE</a:t>
            </a:r>
          </a:p>
        </p:txBody>
      </p:sp>
    </p:spTree>
    <p:extLst>
      <p:ext uri="{BB962C8B-B14F-4D97-AF65-F5344CB8AC3E}">
        <p14:creationId xmlns:p14="http://schemas.microsoft.com/office/powerpoint/2010/main" val="1017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21" y="888814"/>
            <a:ext cx="4229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Contract between the animal facility and the research group</a:t>
            </a:r>
          </a:p>
          <a:p>
            <a:endParaRPr lang="en-GB" dirty="0"/>
          </a:p>
          <a:p>
            <a:r>
              <a:rPr lang="en-GB" dirty="0"/>
              <a:t>The division of labour and responsibilities between the two parties, with the aim of clarifying all stages of the experiment and ensuring that all necessary parameters are recorded.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00"/>
          <a:stretch/>
        </p:blipFill>
        <p:spPr>
          <a:xfrm>
            <a:off x="4616783" y="471490"/>
            <a:ext cx="4270542" cy="56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Master Pla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33" y="260648"/>
            <a:ext cx="8065554" cy="6264696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467544" y="404664"/>
            <a:ext cx="4827814" cy="461665"/>
          </a:xfrm>
          <a:prstGeom prst="rect">
            <a:avLst/>
          </a:prstGeom>
          <a:solidFill>
            <a:srgbClr val="FF0000">
              <a:alpha val="69000"/>
            </a:srgbClr>
          </a:solidFill>
        </p:spPr>
        <p:txBody>
          <a:bodyPr wrap="none" rtlCol="0">
            <a:spAutoFit/>
          </a:bodyPr>
          <a:lstStyle/>
          <a:p>
            <a:r>
              <a:rPr lang="nb-NO">
                <a:latin typeface="Arial"/>
                <a:cs typeface="Arial"/>
              </a:rPr>
              <a:t>A simple but effective Master Plan</a:t>
            </a:r>
          </a:p>
        </p:txBody>
      </p:sp>
    </p:spTree>
    <p:extLst>
      <p:ext uri="{BB962C8B-B14F-4D97-AF65-F5344CB8AC3E}">
        <p14:creationId xmlns:p14="http://schemas.microsoft.com/office/powerpoint/2010/main" val="145000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92340" y="721130"/>
            <a:ext cx="6814959" cy="361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215" b="1" dirty="0">
                <a:solidFill>
                  <a:srgbClr val="FF0000"/>
                </a:solidFill>
              </a:rPr>
              <a:t>Thanks to our main sponsors:</a:t>
            </a:r>
          </a:p>
          <a:p>
            <a:pPr eaLnBrk="1" hangingPunct="1"/>
            <a:endParaRPr lang="en-US" sz="1477" dirty="0">
              <a:solidFill>
                <a:srgbClr val="000000"/>
              </a:solidFill>
            </a:endParaRP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 charset="0"/>
              </a:rPr>
              <a:t>Standing Committee on Business Affairs, Norwegian Parliament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 charset="0"/>
              </a:rPr>
              <a:t>Norwegian Ministries of Agriculture and Fisheries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 charset="0"/>
              </a:rPr>
              <a:t>Research Council of Norway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 charset="0"/>
              </a:rPr>
              <a:t>Laboratory Animals Ltd.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latin typeface="Arial"/>
                <a:cs typeface="Arial"/>
              </a:rPr>
              <a:t>Nordic Society Against Painful Experiments (NSMSD)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/>
                <a:cs typeface="Arial"/>
              </a:rPr>
              <a:t>Norwegian Society for Protection of Animals (</a:t>
            </a:r>
            <a:r>
              <a:rPr lang="en-US" sz="1477" dirty="0" err="1">
                <a:solidFill>
                  <a:srgbClr val="000000"/>
                </a:solidFill>
                <a:latin typeface="Arial"/>
                <a:cs typeface="Arial"/>
              </a:rPr>
              <a:t>Dyrebeskyttelsen</a:t>
            </a:r>
            <a:r>
              <a:rPr lang="en-US" sz="1477" dirty="0">
                <a:solidFill>
                  <a:srgbClr val="000000"/>
                </a:solidFill>
                <a:latin typeface="Arial"/>
                <a:cs typeface="Arial"/>
              </a:rPr>
              <a:t> Norge)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/>
                <a:cs typeface="Arial"/>
              </a:rPr>
              <a:t>Novo Nordisk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 charset="0"/>
              </a:rPr>
              <a:t>Scottish Accreditation Boa</a:t>
            </a:r>
            <a:r>
              <a:rPr lang="en-US" sz="1477" dirty="0">
                <a:solidFill>
                  <a:srgbClr val="000000"/>
                </a:solidFill>
                <a:latin typeface="Arial"/>
                <a:cs typeface="Arial"/>
              </a:rPr>
              <a:t>rd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 err="1">
                <a:solidFill>
                  <a:srgbClr val="000000"/>
                </a:solidFill>
                <a:latin typeface="Arial" charset="0"/>
              </a:rPr>
              <a:t>Stiansen</a:t>
            </a:r>
            <a:r>
              <a:rPr lang="en-US" sz="1477" dirty="0">
                <a:solidFill>
                  <a:srgbClr val="000000"/>
                </a:solidFill>
                <a:latin typeface="Arial" charset="0"/>
              </a:rPr>
              <a:t> Foundation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 charset="0"/>
              </a:rPr>
              <a:t>Universities Federation for Animal Welfare (UFAW)</a:t>
            </a:r>
          </a:p>
          <a:p>
            <a:pPr marL="292190" indent="-292190">
              <a:buFont typeface="Arial"/>
              <a:buChar char="•"/>
            </a:pPr>
            <a:r>
              <a:rPr lang="en-US" sz="1477" dirty="0">
                <a:solidFill>
                  <a:srgbClr val="000000"/>
                </a:solidFill>
                <a:latin typeface="Arial" charset="0"/>
              </a:rPr>
              <a:t>US Department of Agriculture, Animal Welfare Information Center (AWIC)</a:t>
            </a:r>
          </a:p>
          <a:p>
            <a:pPr marL="292190" indent="-292190">
              <a:buFont typeface="Arial"/>
              <a:buChar char="•"/>
            </a:pPr>
            <a:endParaRPr lang="en-US" sz="1477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1477" dirty="0">
                <a:solidFill>
                  <a:srgbClr val="000000"/>
                </a:solidFill>
                <a:latin typeface="Arial" charset="0"/>
              </a:rPr>
              <a:t>Graphics: </a:t>
            </a:r>
            <a:r>
              <a:rPr lang="en-US" sz="1477" dirty="0" err="1">
                <a:solidFill>
                  <a:srgbClr val="000000"/>
                </a:solidFill>
                <a:latin typeface="Arial" charset="0"/>
              </a:rPr>
              <a:t>colourbox.com</a:t>
            </a:r>
            <a:endParaRPr lang="en-US" sz="1477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55" y="4350748"/>
            <a:ext cx="1469238" cy="11753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661248"/>
            <a:ext cx="2204058" cy="7148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242" y="4350749"/>
            <a:ext cx="1595580" cy="957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807" y="4592049"/>
            <a:ext cx="1849562" cy="7361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62" y="5536218"/>
            <a:ext cx="1620598" cy="2982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627" y="5324144"/>
            <a:ext cx="1690797" cy="11968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71" y="4501567"/>
            <a:ext cx="1062429" cy="789444"/>
          </a:xfrm>
          <a:prstGeom prst="rect">
            <a:avLst/>
          </a:prstGeom>
        </p:spPr>
      </p:pic>
      <p:pic>
        <p:nvPicPr>
          <p:cNvPr id="32" name="Picture 3" descr="logo-medstjerne-stor copy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018" y="361169"/>
            <a:ext cx="2504766" cy="6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5" y="5726598"/>
            <a:ext cx="1278495" cy="87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99" y="6057900"/>
            <a:ext cx="1176475" cy="5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9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10044" y="1169189"/>
            <a:ext cx="6814959" cy="492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i="1" dirty="0">
                <a:solidFill>
                  <a:srgbClr val="FF0000"/>
                </a:solidFill>
              </a:rPr>
              <a:t>May I ask you for a </a:t>
            </a:r>
            <a:r>
              <a:rPr lang="en-US" sz="2400" b="1" i="1" dirty="0" err="1">
                <a:solidFill>
                  <a:srgbClr val="FF0000"/>
                </a:solidFill>
              </a:rPr>
              <a:t>favour</a:t>
            </a:r>
            <a:r>
              <a:rPr lang="en-US" sz="2400" b="1" i="1" dirty="0">
                <a:solidFill>
                  <a:srgbClr val="FF0000"/>
                </a:solidFill>
              </a:rPr>
              <a:t>?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215" dirty="0">
                <a:latin typeface="Arial" charset="0"/>
              </a:rPr>
              <a:t>If you have found this presentation interesting, please spread information about </a:t>
            </a:r>
            <a:r>
              <a:rPr lang="en-US" sz="2215" dirty="0" err="1">
                <a:latin typeface="Arial" charset="0"/>
              </a:rPr>
              <a:t>Norecopa</a:t>
            </a:r>
            <a:r>
              <a:rPr lang="en-US" sz="2215" dirty="0">
                <a:latin typeface="Arial" charset="0"/>
              </a:rPr>
              <a:t> and our resources to your colleagues, at home and abroad.</a:t>
            </a:r>
          </a:p>
          <a:p>
            <a:endParaRPr lang="en-US" sz="2215" dirty="0">
              <a:latin typeface="Arial" charset="0"/>
            </a:endParaRPr>
          </a:p>
          <a:p>
            <a:r>
              <a:rPr lang="en-US" sz="2215" b="1" dirty="0" err="1">
                <a:solidFill>
                  <a:srgbClr val="0000FF"/>
                </a:solidFill>
                <a:latin typeface="Arial" charset="0"/>
              </a:rPr>
              <a:t>norecopa.no</a:t>
            </a:r>
            <a:endParaRPr lang="en-US" sz="2215" b="1" dirty="0">
              <a:solidFill>
                <a:srgbClr val="0000FF"/>
              </a:solidFill>
              <a:latin typeface="Arial" charset="0"/>
            </a:endParaRPr>
          </a:p>
          <a:p>
            <a:endParaRPr lang="en-US" sz="2215" dirty="0">
              <a:latin typeface="Arial" charset="0"/>
            </a:endParaRPr>
          </a:p>
          <a:p>
            <a:r>
              <a:rPr lang="en-US" sz="2215" dirty="0">
                <a:latin typeface="Arial" charset="0"/>
              </a:rPr>
              <a:t>If you would like to translate this presentation into your native language, you will find the commentary as a Word file and the slides as a </a:t>
            </a:r>
            <a:r>
              <a:rPr lang="en-US" sz="2215" dirty="0" err="1">
                <a:latin typeface="Arial" charset="0"/>
              </a:rPr>
              <a:t>Powerpoint</a:t>
            </a:r>
            <a:r>
              <a:rPr lang="en-US" sz="2215" dirty="0">
                <a:latin typeface="Arial" charset="0"/>
              </a:rPr>
              <a:t> file on the PREPARE website: </a:t>
            </a:r>
            <a:r>
              <a:rPr lang="en-US" sz="2215" dirty="0" err="1">
                <a:solidFill>
                  <a:srgbClr val="0000FF"/>
                </a:solidFill>
                <a:latin typeface="Arial" charset="0"/>
              </a:rPr>
              <a:t>norecopa.no</a:t>
            </a:r>
            <a:r>
              <a:rPr lang="en-US" sz="2215" dirty="0">
                <a:solidFill>
                  <a:srgbClr val="0000FF"/>
                </a:solidFill>
                <a:latin typeface="Arial" charset="0"/>
              </a:rPr>
              <a:t>/PREPARE</a:t>
            </a:r>
          </a:p>
          <a:p>
            <a:endParaRPr lang="en-US" sz="2215" dirty="0">
              <a:latin typeface="Arial" charset="0"/>
            </a:endParaRPr>
          </a:p>
          <a:p>
            <a:r>
              <a:rPr lang="en-US" sz="2215" b="1" i="1" dirty="0">
                <a:solidFill>
                  <a:srgbClr val="FF0000"/>
                </a:solidFill>
                <a:latin typeface="Arial" charset="0"/>
              </a:rPr>
              <a:t>Thank you for listening!</a:t>
            </a:r>
          </a:p>
        </p:txBody>
      </p:sp>
      <p:pic>
        <p:nvPicPr>
          <p:cNvPr id="32" name="Picture 3" descr="logo-medstjerne-stor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018" y="361169"/>
            <a:ext cx="2504766" cy="6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2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3" y="1137915"/>
            <a:ext cx="6858000" cy="4582169"/>
          </a:xfrm>
          <a:prstGeom prst="rect">
            <a:avLst/>
          </a:prstGeom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7063128" y="1383554"/>
            <a:ext cx="755250" cy="381383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760"/>
          </a:p>
        </p:txBody>
      </p:sp>
      <p:cxnSp>
        <p:nvCxnSpPr>
          <p:cNvPr id="9" name="Straight Connector 8"/>
          <p:cNvCxnSpPr>
            <a:stCxn id="4" idx="3"/>
          </p:cNvCxnSpPr>
          <p:nvPr/>
        </p:nvCxnSpPr>
        <p:spPr>
          <a:xfrm flipH="1">
            <a:off x="5961568" y="1709083"/>
            <a:ext cx="1212165" cy="1280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767" y="2899502"/>
            <a:ext cx="4044470" cy="614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8952" y="3885314"/>
            <a:ext cx="27960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approx. 7,500 webpages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322" y="381750"/>
            <a:ext cx="205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i="1" dirty="0" err="1">
                <a:solidFill>
                  <a:srgbClr val="0000FF"/>
                </a:solidFill>
              </a:rPr>
              <a:t>norecopa.no</a:t>
            </a:r>
            <a:endParaRPr lang="en-GB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024" y="3665620"/>
            <a:ext cx="4256506" cy="3192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8" y="3657601"/>
            <a:ext cx="4203033" cy="3152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3" y="64168"/>
            <a:ext cx="4235116" cy="31763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5093" y="3284984"/>
            <a:ext cx="4195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latin typeface="+mj-lt"/>
              </a:rPr>
              <a:t>Rikke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Langebæk</a:t>
            </a:r>
            <a:r>
              <a:rPr lang="en-GB" sz="1600" dirty="0">
                <a:latin typeface="+mj-lt"/>
              </a:rPr>
              <a:t>, University of Copenhagen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7EA0C-2DB9-644F-8F26-AB30376CB6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624"/>
            <a:ext cx="4340696" cy="3255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99FCA-0079-C345-A1BE-7C7F59A16904}"/>
              </a:ext>
            </a:extLst>
          </p:cNvPr>
          <p:cNvSpPr txBox="1"/>
          <p:nvPr/>
        </p:nvSpPr>
        <p:spPr>
          <a:xfrm>
            <a:off x="395536" y="3306470"/>
            <a:ext cx="3809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Laura-Kim </a:t>
            </a:r>
            <a:r>
              <a:rPr lang="en-GB" sz="1600" dirty="0" err="1">
                <a:latin typeface="+mj-lt"/>
              </a:rPr>
              <a:t>Sch</a:t>
            </a:r>
            <a:r>
              <a:rPr lang="nb-NO" sz="1600" dirty="0" err="1">
                <a:latin typeface="+mj-lt"/>
              </a:rPr>
              <a:t>üller</a:t>
            </a:r>
            <a:r>
              <a:rPr lang="nb-NO" sz="1600" dirty="0">
                <a:latin typeface="+mj-lt"/>
              </a:rPr>
              <a:t>, </a:t>
            </a:r>
            <a:r>
              <a:rPr lang="nb-NO" sz="1600" dirty="0" err="1">
                <a:latin typeface="+mj-lt"/>
              </a:rPr>
              <a:t>Veterinary</a:t>
            </a:r>
            <a:r>
              <a:rPr lang="nb-NO" sz="1600" dirty="0">
                <a:latin typeface="+mj-lt"/>
              </a:rPr>
              <a:t> School, Berlin</a:t>
            </a:r>
            <a:endParaRPr lang="en-GB" sz="16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23041-BFEE-6844-8D1F-F2AF79D0A163}"/>
              </a:ext>
            </a:extLst>
          </p:cNvPr>
          <p:cNvSpPr/>
          <p:nvPr/>
        </p:nvSpPr>
        <p:spPr>
          <a:xfrm>
            <a:off x="467544" y="6228601"/>
            <a:ext cx="82266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0000FF"/>
                </a:solidFill>
                <a:latin typeface="+mj-lt"/>
                <a:cs typeface="Calibri" panose="020F0502020204030204" pitchFamily="34" charset="0"/>
              </a:rPr>
              <a:t>norecopa.no</a:t>
            </a:r>
            <a:r>
              <a:rPr lang="en-GB" sz="1600" b="1" dirty="0">
                <a:solidFill>
                  <a:srgbClr val="0000FF"/>
                </a:solidFill>
                <a:latin typeface="+mj-lt"/>
                <a:cs typeface="Calibri" panose="020F0502020204030204" pitchFamily="34" charset="0"/>
              </a:rPr>
              <a:t>/education-training/homemade-educational-materials</a:t>
            </a:r>
          </a:p>
        </p:txBody>
      </p:sp>
    </p:spTree>
    <p:extLst>
      <p:ext uri="{BB962C8B-B14F-4D97-AF65-F5344CB8AC3E}">
        <p14:creationId xmlns:p14="http://schemas.microsoft.com/office/powerpoint/2010/main" val="78136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4E8BEC-B1B2-9D47-88FA-AF5556915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482" y="924415"/>
            <a:ext cx="6424583" cy="3953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F0392-BD33-2043-8026-CD9E0E430465}"/>
              </a:ext>
            </a:extLst>
          </p:cNvPr>
          <p:cNvSpPr txBox="1"/>
          <p:nvPr/>
        </p:nvSpPr>
        <p:spPr>
          <a:xfrm>
            <a:off x="2961780" y="5220906"/>
            <a:ext cx="32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http://</a:t>
            </a:r>
            <a:r>
              <a:rPr lang="en-GB" dirty="0" err="1">
                <a:solidFill>
                  <a:srgbClr val="0000FF"/>
                </a:solidFill>
              </a:rPr>
              <a:t>bitly.com</a:t>
            </a:r>
            <a:r>
              <a:rPr lang="en-GB" dirty="0">
                <a:solidFill>
                  <a:srgbClr val="0000FF"/>
                </a:solidFill>
              </a:rPr>
              <a:t>/scruff-technique</a:t>
            </a:r>
          </a:p>
        </p:txBody>
      </p:sp>
    </p:spTree>
    <p:extLst>
      <p:ext uri="{BB962C8B-B14F-4D97-AF65-F5344CB8AC3E}">
        <p14:creationId xmlns:p14="http://schemas.microsoft.com/office/powerpoint/2010/main" val="386571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4E8BEC-B1B2-9D47-88FA-AF5556915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482" y="924415"/>
            <a:ext cx="6424583" cy="3953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F0392-BD33-2043-8026-CD9E0E430465}"/>
              </a:ext>
            </a:extLst>
          </p:cNvPr>
          <p:cNvSpPr txBox="1"/>
          <p:nvPr/>
        </p:nvSpPr>
        <p:spPr>
          <a:xfrm>
            <a:off x="2961780" y="5220906"/>
            <a:ext cx="32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http://</a:t>
            </a:r>
            <a:r>
              <a:rPr lang="en-GB" dirty="0" err="1">
                <a:solidFill>
                  <a:srgbClr val="0000FF"/>
                </a:solidFill>
              </a:rPr>
              <a:t>bitly.com</a:t>
            </a:r>
            <a:r>
              <a:rPr lang="en-GB" dirty="0">
                <a:solidFill>
                  <a:srgbClr val="0000FF"/>
                </a:solidFill>
              </a:rPr>
              <a:t>/scruff-technique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8B916-F058-2C4D-A224-8CF373AD6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65" y="1183704"/>
            <a:ext cx="8513110" cy="29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0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330" y="478432"/>
            <a:ext cx="5581913" cy="1115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62" dirty="0"/>
              <a:t>Alice </a:t>
            </a:r>
            <a:r>
              <a:rPr lang="en-GB" sz="1662" dirty="0" err="1"/>
              <a:t>Tillema</a:t>
            </a:r>
            <a:r>
              <a:rPr lang="en-GB" sz="1662" dirty="0"/>
              <a:t>, </a:t>
            </a:r>
            <a:r>
              <a:rPr lang="en-GB" sz="1662" dirty="0" err="1"/>
              <a:t>Radboud</a:t>
            </a:r>
            <a:r>
              <a:rPr lang="en-GB" sz="1662" dirty="0"/>
              <a:t> University:</a:t>
            </a:r>
          </a:p>
          <a:p>
            <a:pPr algn="ctr"/>
            <a:r>
              <a:rPr lang="en-GB" sz="1662" dirty="0"/>
              <a:t>How to construct a literature search</a:t>
            </a:r>
          </a:p>
          <a:p>
            <a:pPr algn="ctr"/>
            <a:endParaRPr lang="en-GB" sz="1662" dirty="0"/>
          </a:p>
          <a:p>
            <a:pPr algn="ctr"/>
            <a:r>
              <a:rPr lang="en-GB" sz="1662" dirty="0">
                <a:solidFill>
                  <a:srgbClr val="0000FF"/>
                </a:solidFill>
              </a:rPr>
              <a:t>http://</a:t>
            </a:r>
            <a:r>
              <a:rPr lang="en-GB" sz="1662" dirty="0" err="1">
                <a:solidFill>
                  <a:srgbClr val="0000FF"/>
                </a:solidFill>
              </a:rPr>
              <a:t>norecopa.no</a:t>
            </a:r>
            <a:r>
              <a:rPr lang="en-GB" sz="1662" dirty="0">
                <a:solidFill>
                  <a:srgbClr val="0000FF"/>
                </a:solidFill>
              </a:rPr>
              <a:t>/how-to-construct-a-literature-</a:t>
            </a:r>
            <a:r>
              <a:rPr lang="en-GB" sz="1662" dirty="0" err="1">
                <a:solidFill>
                  <a:srgbClr val="0000FF"/>
                </a:solidFill>
              </a:rPr>
              <a:t>search.pdf</a:t>
            </a:r>
            <a:endParaRPr lang="en-GB" sz="1662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082" y="1802906"/>
            <a:ext cx="6258407" cy="467495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19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4338828" y="2105406"/>
            <a:ext cx="692658" cy="1090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6" descr="logo-medstjerne-stor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351" y="926097"/>
            <a:ext cx="2776269" cy="675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525" y="3228330"/>
            <a:ext cx="2496014" cy="670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754" y="1823542"/>
            <a:ext cx="4158462" cy="320218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60098" y="3188270"/>
            <a:ext cx="2160240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76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D0D615-331C-D641-B51E-74D0CA6047A5}"/>
              </a:ext>
            </a:extLst>
          </p:cNvPr>
          <p:cNvCxnSpPr>
            <a:cxnSpLocks/>
          </p:cNvCxnSpPr>
          <p:nvPr/>
        </p:nvCxnSpPr>
        <p:spPr>
          <a:xfrm flipV="1">
            <a:off x="4962906" y="2050542"/>
            <a:ext cx="109728" cy="171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466B488-63B2-B246-A3A7-1E70F0B8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389" y="3888898"/>
            <a:ext cx="5338369" cy="26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880" y="2969458"/>
            <a:ext cx="6754154" cy="317119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2769990-82AD-D04D-A17B-A6619F8E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52" y="2053526"/>
            <a:ext cx="6817420" cy="7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nn-NO" sz="2215" b="1" i="1" dirty="0" err="1">
                <a:latin typeface="Arial" charset="0"/>
              </a:rPr>
              <a:t>Newsletter</a:t>
            </a:r>
            <a:r>
              <a:rPr lang="nn-NO" sz="2215" b="1" i="1" dirty="0">
                <a:latin typeface="Arial" charset="0"/>
              </a:rPr>
              <a:t> 7-8 times a </a:t>
            </a:r>
            <a:r>
              <a:rPr lang="nn-NO" sz="2215" b="1" i="1" dirty="0" err="1">
                <a:latin typeface="Arial" charset="0"/>
              </a:rPr>
              <a:t>year</a:t>
            </a:r>
            <a:r>
              <a:rPr lang="nn-NO" sz="1846" dirty="0">
                <a:latin typeface="Arial" charset="0"/>
              </a:rPr>
              <a:t>  </a:t>
            </a:r>
          </a:p>
          <a:p>
            <a:pPr marL="342900" indent="-342900">
              <a:lnSpc>
                <a:spcPct val="110000"/>
              </a:lnSpc>
              <a:buFontTx/>
              <a:buChar char="-"/>
              <a:defRPr/>
            </a:pPr>
            <a:r>
              <a:rPr lang="nn-NO" sz="1846" dirty="0" err="1">
                <a:latin typeface="Arial" charset="0"/>
              </a:rPr>
              <a:t>something</a:t>
            </a:r>
            <a:r>
              <a:rPr lang="nn-NO" sz="1846" dirty="0">
                <a:latin typeface="Arial" charset="0"/>
              </a:rPr>
              <a:t> for </a:t>
            </a:r>
            <a:r>
              <a:rPr lang="nn-NO" sz="1846" dirty="0" err="1">
                <a:latin typeface="Arial" charset="0"/>
              </a:rPr>
              <a:t>you</a:t>
            </a:r>
            <a:r>
              <a:rPr lang="nn-NO" sz="1846" dirty="0">
                <a:latin typeface="Arial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C1F76-3845-8544-A011-A7B3884AE532}"/>
              </a:ext>
            </a:extLst>
          </p:cNvPr>
          <p:cNvSpPr/>
          <p:nvPr/>
        </p:nvSpPr>
        <p:spPr>
          <a:xfrm>
            <a:off x="6485240" y="823471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+mn-lt"/>
              </a:rPr>
              <a:t>@</a:t>
            </a:r>
            <a:r>
              <a:rPr lang="en-GB" dirty="0" err="1">
                <a:latin typeface="+mn-lt"/>
              </a:rPr>
              <a:t>norecopa</a:t>
            </a:r>
            <a:endParaRPr lang="en-GB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4AA40-9F4D-314C-B48B-F8AEC92E1109}"/>
              </a:ext>
            </a:extLst>
          </p:cNvPr>
          <p:cNvSpPr txBox="1"/>
          <p:nvPr/>
        </p:nvSpPr>
        <p:spPr>
          <a:xfrm>
            <a:off x="6392912" y="259735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+mn-lt"/>
              </a:rPr>
              <a:t>facebook.com</a:t>
            </a:r>
            <a:r>
              <a:rPr lang="en-GB" dirty="0">
                <a:latin typeface="+mn-lt"/>
              </a:rPr>
              <a:t>/</a:t>
            </a:r>
            <a:r>
              <a:rPr lang="en-GB" dirty="0" err="1">
                <a:latin typeface="+mn-lt"/>
              </a:rPr>
              <a:t>norecopa</a:t>
            </a:r>
            <a:endParaRPr lang="en-GB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745702-C8A9-AC46-86B4-F1D30C57F1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640" y="217344"/>
            <a:ext cx="540000" cy="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5F9D1E-F0E4-6243-81E8-A1ED3D126E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160" y="853088"/>
            <a:ext cx="666000" cy="5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4148</TotalTime>
  <Words>992</Words>
  <Application>Microsoft Macintosh PowerPoint</Application>
  <PresentationFormat>On-screen Show (4:3)</PresentationFormat>
  <Paragraphs>177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Adrian Smith</dc:creator>
  <cp:keywords/>
  <dc:description/>
  <cp:lastModifiedBy>Adrian Smith</cp:lastModifiedBy>
  <cp:revision>651</cp:revision>
  <cp:lastPrinted>2018-10-19T12:34:55Z</cp:lastPrinted>
  <dcterms:created xsi:type="dcterms:W3CDTF">2017-05-15T07:57:52Z</dcterms:created>
  <dcterms:modified xsi:type="dcterms:W3CDTF">2018-10-24T11:08:21Z</dcterms:modified>
  <cp:category/>
</cp:coreProperties>
</file>