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Lst>
  <p:notesMasterIdLst>
    <p:notesMasterId r:id="rId25"/>
  </p:notesMasterIdLst>
  <p:sldIdLst>
    <p:sldId id="1497" r:id="rId2"/>
    <p:sldId id="1350" r:id="rId3"/>
    <p:sldId id="279" r:id="rId4"/>
    <p:sldId id="1428" r:id="rId5"/>
    <p:sldId id="1410" r:id="rId6"/>
    <p:sldId id="1565" r:id="rId7"/>
    <p:sldId id="1564" r:id="rId8"/>
    <p:sldId id="1566" r:id="rId9"/>
    <p:sldId id="1482" r:id="rId10"/>
    <p:sldId id="1505" r:id="rId11"/>
    <p:sldId id="1499" r:id="rId12"/>
    <p:sldId id="1568" r:id="rId13"/>
    <p:sldId id="1569" r:id="rId14"/>
    <p:sldId id="537" r:id="rId15"/>
    <p:sldId id="1329" r:id="rId16"/>
    <p:sldId id="1330" r:id="rId17"/>
    <p:sldId id="1506" r:id="rId18"/>
    <p:sldId id="1338" r:id="rId19"/>
    <p:sldId id="1339" r:id="rId20"/>
    <p:sldId id="1563" r:id="rId21"/>
    <p:sldId id="1527" r:id="rId22"/>
    <p:sldId id="1561" r:id="rId23"/>
    <p:sldId id="1562" r:id="rId2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43"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3D64FF"/>
    <a:srgbClr val="729A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271" autoAdjust="0"/>
    <p:restoredTop sz="93835"/>
  </p:normalViewPr>
  <p:slideViewPr>
    <p:cSldViewPr snapToGrid="0" snapToObjects="1" showGuides="1">
      <p:cViewPr>
        <p:scale>
          <a:sx n="80" d="100"/>
          <a:sy n="80" d="100"/>
        </p:scale>
        <p:origin x="968" y="12"/>
      </p:cViewPr>
      <p:guideLst>
        <p:guide orient="horz" pos="1643"/>
        <p:guide pos="2880"/>
      </p:guideLst>
    </p:cSldViewPr>
  </p:slideViewPr>
  <p:notesTextViewPr>
    <p:cViewPr>
      <p:scale>
        <a:sx n="1" d="1"/>
        <a:sy n="1" d="1"/>
      </p:scale>
      <p:origin x="0" y="0"/>
    </p:cViewPr>
  </p:notesTextViewPr>
  <p:sorterViewPr>
    <p:cViewPr varScale="1">
      <p:scale>
        <a:sx n="100" d="100"/>
        <a:sy n="100" d="100"/>
      </p:scale>
      <p:origin x="0" y="-408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90C9BC0E-0BE5-884F-9295-9390910F3D35}" type="datetimeFigureOut">
              <a:rPr lang="en-GB" smtClean="0"/>
              <a:t>22/04/2020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B23B18-5721-F240-8988-81DE9E84EF03}" type="slidenum">
              <a:rPr lang="en-GB" smtClean="0"/>
              <a:t>‹#›</a:t>
            </a:fld>
            <a:endParaRPr lang="en-GB"/>
          </a:p>
        </p:txBody>
      </p:sp>
    </p:spTree>
    <p:extLst>
      <p:ext uri="{BB962C8B-B14F-4D97-AF65-F5344CB8AC3E}">
        <p14:creationId xmlns:p14="http://schemas.microsoft.com/office/powerpoint/2010/main" val="96104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89F8002-D2A8-004A-B3D0-D69AC9F5ED28}" type="slidenum">
              <a:rPr lang="nn-NO"/>
              <a:pPr>
                <a:defRPr/>
              </a:pPr>
              <a:t>2</a:t>
            </a:fld>
            <a:endParaRPr lang="nn-NO"/>
          </a:p>
        </p:txBody>
      </p:sp>
      <p:sp>
        <p:nvSpPr>
          <p:cNvPr id="952322" name="Rectangle 2"/>
          <p:cNvSpPr>
            <a:spLocks noGrp="1" noRot="1" noChangeAspect="1" noChangeArrowheads="1"/>
          </p:cNvSpPr>
          <p:nvPr>
            <p:ph type="sldImg"/>
          </p:nvPr>
        </p:nvSpPr>
        <p:spPr>
          <a:xfrm>
            <a:off x="439738" y="706438"/>
            <a:ext cx="6030912" cy="3394075"/>
          </a:xfrm>
          <a:solidFill>
            <a:srgbClr val="FFFFFF"/>
          </a:solidFill>
          <a:ln/>
          <a:extLst>
            <a:ext uri="{FAA26D3D-D897-4be2-8F04-BA451C77F1D7}">
              <ma14:placeholderFlag xmlns:ma14="http://schemas.microsoft.com/office/mac/drawingml/2011/main" xmlns="" val="1"/>
            </a:ext>
          </a:extLst>
        </p:spPr>
      </p:sp>
      <p:sp>
        <p:nvSpPr>
          <p:cNvPr id="952323" name="Rectangle 3"/>
          <p:cNvSpPr>
            <a:spLocks noGrp="1" noChangeArrowheads="1"/>
          </p:cNvSpPr>
          <p:nvPr>
            <p:ph type="body" idx="1"/>
          </p:nvPr>
        </p:nvSpPr>
        <p:spPr>
          <a:xfrm>
            <a:off x="931864" y="4311651"/>
            <a:ext cx="5046662" cy="4170363"/>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1100514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32857D7-2ACC-4842-A8B2-AD4F9B65020C}" type="slidenum">
              <a:rPr lang="nn-NO"/>
              <a:pPr>
                <a:defRPr/>
              </a:pPr>
              <a:t>5</a:t>
            </a:fld>
            <a:endParaRPr lang="nn-NO"/>
          </a:p>
        </p:txBody>
      </p:sp>
      <p:sp>
        <p:nvSpPr>
          <p:cNvPr id="868354" name="Rectangle 2"/>
          <p:cNvSpPr>
            <a:spLocks noGrp="1" noRot="1" noChangeAspect="1" noChangeArrowheads="1"/>
          </p:cNvSpPr>
          <p:nvPr>
            <p:ph type="sldImg"/>
          </p:nvPr>
        </p:nvSpPr>
        <p:spPr>
          <a:xfrm>
            <a:off x="381000" y="685800"/>
            <a:ext cx="6096000" cy="3429000"/>
          </a:xfrm>
          <a:solidFill>
            <a:srgbClr val="FFFFFF"/>
          </a:solidFill>
          <a:ln/>
          <a:extLst>
            <a:ext uri="{FAA26D3D-D897-4be2-8F04-BA451C77F1D7}">
              <ma14:placeholderFlag xmlns="" xmlns:ma14="http://schemas.microsoft.com/office/mac/drawingml/2011/main" val="1"/>
            </a:ext>
          </a:extLst>
        </p:spPr>
      </p:sp>
      <p:sp>
        <p:nvSpPr>
          <p:cNvPr id="8683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3417805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Rectangle 2"/>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6318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nn-NO" dirty="0"/>
          </a:p>
        </p:txBody>
      </p:sp>
    </p:spTree>
    <p:extLst>
      <p:ext uri="{BB962C8B-B14F-4D97-AF65-F5344CB8AC3E}">
        <p14:creationId xmlns:p14="http://schemas.microsoft.com/office/powerpoint/2010/main" val="212841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6B23B18-5721-F240-8988-81DE9E84EF03}" type="slidenum">
              <a:rPr lang="en-GB" smtClean="0"/>
              <a:t>11</a:t>
            </a:fld>
            <a:endParaRPr lang="en-GB"/>
          </a:p>
        </p:txBody>
      </p:sp>
    </p:spTree>
    <p:extLst>
      <p:ext uri="{BB962C8B-B14F-4D97-AF65-F5344CB8AC3E}">
        <p14:creationId xmlns:p14="http://schemas.microsoft.com/office/powerpoint/2010/main" val="1092878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6B23B18-5721-F240-8988-81DE9E84EF03}" type="slidenum">
              <a:rPr lang="en-GB" smtClean="0"/>
              <a:t>13</a:t>
            </a:fld>
            <a:endParaRPr lang="en-GB"/>
          </a:p>
        </p:txBody>
      </p:sp>
    </p:spTree>
    <p:extLst>
      <p:ext uri="{BB962C8B-B14F-4D97-AF65-F5344CB8AC3E}">
        <p14:creationId xmlns:p14="http://schemas.microsoft.com/office/powerpoint/2010/main" val="3622867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6B23B18-5721-F240-8988-81DE9E84EF03}" type="slidenum">
              <a:rPr lang="en-GB" smtClean="0"/>
              <a:t>15</a:t>
            </a:fld>
            <a:endParaRPr lang="en-GB"/>
          </a:p>
        </p:txBody>
      </p:sp>
    </p:spTree>
    <p:extLst>
      <p:ext uri="{BB962C8B-B14F-4D97-AF65-F5344CB8AC3E}">
        <p14:creationId xmlns:p14="http://schemas.microsoft.com/office/powerpoint/2010/main" val="1974957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35F8EE2-B6D4-7B4C-9023-B2B9D9AD0DE6}" type="slidenum">
              <a:rPr lang="nn-NO"/>
              <a:pPr>
                <a:defRPr/>
              </a:pPr>
              <a:t>16</a:t>
            </a:fld>
            <a:endParaRPr lang="nn-NO"/>
          </a:p>
        </p:txBody>
      </p:sp>
      <p:sp>
        <p:nvSpPr>
          <p:cNvPr id="745474" name="Rectangle 2"/>
          <p:cNvSpPr>
            <a:spLocks noGrp="1" noRot="1" noChangeAspect="1" noChangeArrowheads="1" noTextEdit="1"/>
          </p:cNvSpPr>
          <p:nvPr>
            <p:ph type="sldImg"/>
          </p:nvPr>
        </p:nvSpPr>
        <p:spPr>
          <a:xfrm>
            <a:off x="685800" y="1143000"/>
            <a:ext cx="5486400" cy="3086100"/>
          </a:xfrm>
          <a:ln/>
          <a:extLst>
            <a:ext uri="{FAA26D3D-D897-4be2-8F04-BA451C77F1D7}">
              <ma14:placeholderFlag xmlns="" xmlns:ma14="http://schemas.microsoft.com/office/mac/drawingml/2011/main" val="1"/>
            </a:ext>
          </a:extLst>
        </p:spPr>
      </p:sp>
      <p:sp>
        <p:nvSpPr>
          <p:cNvPr id="74547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2274537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AA7FDF05-6936-9C4E-BB74-E9E19C5C33AB}" type="datetimeFigureOut">
              <a:rPr lang="en-GB" smtClean="0"/>
              <a:t>22/04/2020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1A76620-C342-8943-A58B-D454C4FD8AAD}" type="slidenum">
              <a:rPr lang="en-GB" smtClean="0"/>
              <a:t>‹#›</a:t>
            </a:fld>
            <a:endParaRPr lang="en-GB"/>
          </a:p>
        </p:txBody>
      </p:sp>
    </p:spTree>
    <p:extLst>
      <p:ext uri="{BB962C8B-B14F-4D97-AF65-F5344CB8AC3E}">
        <p14:creationId xmlns:p14="http://schemas.microsoft.com/office/powerpoint/2010/main" val="3448854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A7FDF05-6936-9C4E-BB74-E9E19C5C33AB}" type="datetimeFigureOut">
              <a:rPr lang="en-GB" smtClean="0"/>
              <a:t>22/04/2020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1A76620-C342-8943-A58B-D454C4FD8AAD}" type="slidenum">
              <a:rPr lang="en-GB" smtClean="0"/>
              <a:t>‹#›</a:t>
            </a:fld>
            <a:endParaRPr lang="en-GB"/>
          </a:p>
        </p:txBody>
      </p:sp>
    </p:spTree>
    <p:extLst>
      <p:ext uri="{BB962C8B-B14F-4D97-AF65-F5344CB8AC3E}">
        <p14:creationId xmlns:p14="http://schemas.microsoft.com/office/powerpoint/2010/main" val="794721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A7FDF05-6936-9C4E-BB74-E9E19C5C33AB}" type="datetimeFigureOut">
              <a:rPr lang="en-GB" smtClean="0"/>
              <a:t>22/04/2020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1A76620-C342-8943-A58B-D454C4FD8AAD}" type="slidenum">
              <a:rPr lang="en-GB" smtClean="0"/>
              <a:t>‹#›</a:t>
            </a:fld>
            <a:endParaRPr lang="en-GB"/>
          </a:p>
        </p:txBody>
      </p:sp>
    </p:spTree>
    <p:extLst>
      <p:ext uri="{BB962C8B-B14F-4D97-AF65-F5344CB8AC3E}">
        <p14:creationId xmlns:p14="http://schemas.microsoft.com/office/powerpoint/2010/main" val="2603779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B5C619-2228-E34C-BB0F-22ACBB723A70}"/>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CrisscrossEtching trans="6000" pressure="0"/>
                    </a14:imgEffect>
                  </a14:imgLayer>
                </a14:imgProps>
              </a:ext>
            </a:extLst>
          </a:blip>
          <a:srcRect l="14063" b="24790"/>
          <a:stretch/>
        </p:blipFill>
        <p:spPr>
          <a:xfrm>
            <a:off x="0" y="2474845"/>
            <a:ext cx="5323440" cy="2668657"/>
          </a:xfrm>
          <a:prstGeom prst="ellipse">
            <a:avLst/>
          </a:prstGeom>
          <a:ln>
            <a:noFill/>
          </a:ln>
          <a:effectLst>
            <a:softEdge rad="112500"/>
          </a:effectLst>
        </p:spPr>
      </p:pic>
    </p:spTree>
    <p:extLst>
      <p:ext uri="{BB962C8B-B14F-4D97-AF65-F5344CB8AC3E}">
        <p14:creationId xmlns:p14="http://schemas.microsoft.com/office/powerpoint/2010/main" val="2132363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A7FDF05-6936-9C4E-BB74-E9E19C5C33AB}" type="datetimeFigureOut">
              <a:rPr lang="en-GB" smtClean="0"/>
              <a:t>22/04/2020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1A76620-C342-8943-A58B-D454C4FD8AAD}" type="slidenum">
              <a:rPr lang="en-GB" smtClean="0"/>
              <a:t>‹#›</a:t>
            </a:fld>
            <a:endParaRPr lang="en-GB"/>
          </a:p>
        </p:txBody>
      </p:sp>
    </p:spTree>
    <p:extLst>
      <p:ext uri="{BB962C8B-B14F-4D97-AF65-F5344CB8AC3E}">
        <p14:creationId xmlns:p14="http://schemas.microsoft.com/office/powerpoint/2010/main" val="2112589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GB"/>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AA7FDF05-6936-9C4E-BB74-E9E19C5C33AB}" type="datetimeFigureOut">
              <a:rPr lang="en-GB" smtClean="0"/>
              <a:t>22/04/2020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1A76620-C342-8943-A58B-D454C4FD8AAD}" type="slidenum">
              <a:rPr lang="en-GB" smtClean="0"/>
              <a:t>‹#›</a:t>
            </a:fld>
            <a:endParaRPr lang="en-GB"/>
          </a:p>
        </p:txBody>
      </p:sp>
    </p:spTree>
    <p:extLst>
      <p:ext uri="{BB962C8B-B14F-4D97-AF65-F5344CB8AC3E}">
        <p14:creationId xmlns:p14="http://schemas.microsoft.com/office/powerpoint/2010/main" val="2480240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AA7FDF05-6936-9C4E-BB74-E9E19C5C33AB}" type="datetimeFigureOut">
              <a:rPr lang="en-GB" smtClean="0"/>
              <a:t>22/04/2020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1A76620-C342-8943-A58B-D454C4FD8AAD}" type="slidenum">
              <a:rPr lang="en-GB" smtClean="0"/>
              <a:t>‹#›</a:t>
            </a:fld>
            <a:endParaRPr lang="en-GB"/>
          </a:p>
        </p:txBody>
      </p:sp>
    </p:spTree>
    <p:extLst>
      <p:ext uri="{BB962C8B-B14F-4D97-AF65-F5344CB8AC3E}">
        <p14:creationId xmlns:p14="http://schemas.microsoft.com/office/powerpoint/2010/main" val="2774544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AA7FDF05-6936-9C4E-BB74-E9E19C5C33AB}" type="datetimeFigureOut">
              <a:rPr lang="en-GB" smtClean="0"/>
              <a:t>22/04/2020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1A76620-C342-8943-A58B-D454C4FD8AAD}" type="slidenum">
              <a:rPr lang="en-GB" smtClean="0"/>
              <a:t>‹#›</a:t>
            </a:fld>
            <a:endParaRPr lang="en-GB"/>
          </a:p>
        </p:txBody>
      </p:sp>
    </p:spTree>
    <p:extLst>
      <p:ext uri="{BB962C8B-B14F-4D97-AF65-F5344CB8AC3E}">
        <p14:creationId xmlns:p14="http://schemas.microsoft.com/office/powerpoint/2010/main" val="2638553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AA7FDF05-6936-9C4E-BB74-E9E19C5C33AB}" type="datetimeFigureOut">
              <a:rPr lang="en-GB" smtClean="0"/>
              <a:t>22/04/2020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1A76620-C342-8943-A58B-D454C4FD8AAD}" type="slidenum">
              <a:rPr lang="en-GB" smtClean="0"/>
              <a:t>‹#›</a:t>
            </a:fld>
            <a:endParaRPr lang="en-GB"/>
          </a:p>
        </p:txBody>
      </p:sp>
    </p:spTree>
    <p:extLst>
      <p:ext uri="{BB962C8B-B14F-4D97-AF65-F5344CB8AC3E}">
        <p14:creationId xmlns:p14="http://schemas.microsoft.com/office/powerpoint/2010/main" val="211619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D2A124-CD56-C64F-B79A-157E7CB4E90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CrisscrossEtching trans="6000" pressure="0"/>
                    </a14:imgEffect>
                  </a14:imgLayer>
                </a14:imgProps>
              </a:ext>
            </a:extLst>
          </a:blip>
          <a:srcRect l="14063" b="24790"/>
          <a:stretch/>
        </p:blipFill>
        <p:spPr>
          <a:xfrm>
            <a:off x="0" y="2474845"/>
            <a:ext cx="5323440" cy="2668657"/>
          </a:xfrm>
          <a:prstGeom prst="ellipse">
            <a:avLst/>
          </a:prstGeom>
          <a:ln>
            <a:noFill/>
          </a:ln>
          <a:effectLst>
            <a:softEdge rad="112500"/>
          </a:effectLst>
        </p:spPr>
      </p:pic>
      <p:sp>
        <p:nvSpPr>
          <p:cNvPr id="7" name="Rectangle 6">
            <a:extLst>
              <a:ext uri="{FF2B5EF4-FFF2-40B4-BE49-F238E27FC236}">
                <a16:creationId xmlns:a16="http://schemas.microsoft.com/office/drawing/2014/main" id="{DC74FF7E-D28E-974F-B309-382F85DE3016}"/>
              </a:ext>
            </a:extLst>
          </p:cNvPr>
          <p:cNvSpPr/>
          <p:nvPr userDrawn="1"/>
        </p:nvSpPr>
        <p:spPr>
          <a:xfrm>
            <a:off x="1208995" y="4803735"/>
            <a:ext cx="2284600" cy="253916"/>
          </a:xfrm>
          <a:prstGeom prst="rect">
            <a:avLst/>
          </a:prstGeom>
        </p:spPr>
        <p:txBody>
          <a:bodyPr wrap="none">
            <a:spAutoFit/>
          </a:bodyPr>
          <a:lstStyle/>
          <a:p>
            <a:r>
              <a:rPr lang="nb-NO" sz="1050" dirty="0" err="1">
                <a:latin typeface="Calibri" panose="020F0502020204030204" pitchFamily="34" charset="0"/>
                <a:ea typeface="Calibri" panose="020F0502020204030204" pitchFamily="34" charset="0"/>
                <a:cs typeface="Times New Roman" panose="02020603050405020304" pitchFamily="18" charset="0"/>
              </a:rPr>
              <a:t>Norecopa</a:t>
            </a:r>
            <a:r>
              <a:rPr lang="nb-NO" sz="1050" dirty="0">
                <a:latin typeface="Calibri" panose="020F0502020204030204" pitchFamily="34" charset="0"/>
                <a:ea typeface="Calibri" panose="020F0502020204030204" pitchFamily="34" charset="0"/>
                <a:cs typeface="Times New Roman" panose="02020603050405020304" pitchFamily="18" charset="0"/>
              </a:rPr>
              <a:t>: PREPARE for </a:t>
            </a:r>
            <a:r>
              <a:rPr lang="nb-NO" sz="1050" dirty="0" err="1">
                <a:latin typeface="Calibri" panose="020F0502020204030204" pitchFamily="34" charset="0"/>
                <a:ea typeface="Calibri" panose="020F0502020204030204" pitchFamily="34" charset="0"/>
                <a:cs typeface="Times New Roman" panose="02020603050405020304" pitchFamily="18" charset="0"/>
              </a:rPr>
              <a:t>better</a:t>
            </a:r>
            <a:r>
              <a:rPr lang="nb-NO" sz="1050" dirty="0">
                <a:latin typeface="Calibri" panose="020F0502020204030204" pitchFamily="34" charset="0"/>
                <a:ea typeface="Calibri" panose="020F0502020204030204" pitchFamily="34" charset="0"/>
                <a:cs typeface="Times New Roman" panose="02020603050405020304" pitchFamily="18" charset="0"/>
              </a:rPr>
              <a:t> Science</a:t>
            </a:r>
            <a:endParaRPr lang="nb-NO" sz="1050" dirty="0"/>
          </a:p>
        </p:txBody>
      </p:sp>
    </p:spTree>
    <p:extLst>
      <p:ext uri="{BB962C8B-B14F-4D97-AF65-F5344CB8AC3E}">
        <p14:creationId xmlns:p14="http://schemas.microsoft.com/office/powerpoint/2010/main" val="2664154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AA7FDF05-6936-9C4E-BB74-E9E19C5C33AB}" type="datetimeFigureOut">
              <a:rPr lang="en-GB" smtClean="0"/>
              <a:t>22/04/2020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1A76620-C342-8943-A58B-D454C4FD8AAD}" type="slidenum">
              <a:rPr lang="en-GB" smtClean="0"/>
              <a:t>‹#›</a:t>
            </a:fld>
            <a:endParaRPr lang="en-GB"/>
          </a:p>
        </p:txBody>
      </p:sp>
    </p:spTree>
    <p:extLst>
      <p:ext uri="{BB962C8B-B14F-4D97-AF65-F5344CB8AC3E}">
        <p14:creationId xmlns:p14="http://schemas.microsoft.com/office/powerpoint/2010/main" val="2584956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AA7FDF05-6936-9C4E-BB74-E9E19C5C33AB}" type="datetimeFigureOut">
              <a:rPr lang="en-GB" smtClean="0"/>
              <a:t>22/04/2020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1A76620-C342-8943-A58B-D454C4FD8AAD}" type="slidenum">
              <a:rPr lang="en-GB" smtClean="0"/>
              <a:t>‹#›</a:t>
            </a:fld>
            <a:endParaRPr lang="en-GB"/>
          </a:p>
        </p:txBody>
      </p:sp>
    </p:spTree>
    <p:extLst>
      <p:ext uri="{BB962C8B-B14F-4D97-AF65-F5344CB8AC3E}">
        <p14:creationId xmlns:p14="http://schemas.microsoft.com/office/powerpoint/2010/main" val="40339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A7FDF05-6936-9C4E-BB74-E9E19C5C33AB}" type="datetimeFigureOut">
              <a:rPr lang="en-GB" smtClean="0"/>
              <a:t>22/04/2020</a:t>
            </a:fld>
            <a:endParaRPr lang="en-GB"/>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1A76620-C342-8943-A58B-D454C4FD8AAD}" type="slidenum">
              <a:rPr lang="en-GB" smtClean="0"/>
              <a:t>‹#›</a:t>
            </a:fld>
            <a:endParaRPr lang="en-GB"/>
          </a:p>
        </p:txBody>
      </p:sp>
      <p:pic>
        <p:nvPicPr>
          <p:cNvPr id="7" name="Picture 6">
            <a:extLst>
              <a:ext uri="{FF2B5EF4-FFF2-40B4-BE49-F238E27FC236}">
                <a16:creationId xmlns:a16="http://schemas.microsoft.com/office/drawing/2014/main" id="{F1CFCD7B-EF73-BD4C-9D98-9BEF55979ED9}"/>
              </a:ext>
            </a:extLst>
          </p:cNvPr>
          <p:cNvPicPr>
            <a:picLocks noChangeAspect="1"/>
          </p:cNvPicPr>
          <p:nvPr userDrawn="1"/>
        </p:nvPicPr>
        <p:blipFill rotWithShape="1">
          <a:blip r:embed="rId14">
            <a:extLst>
              <a:ext uri="{BEBA8EAE-BF5A-486C-A8C5-ECC9F3942E4B}">
                <a14:imgProps xmlns:a14="http://schemas.microsoft.com/office/drawing/2010/main">
                  <a14:imgLayer r:embed="rId15">
                    <a14:imgEffect>
                      <a14:artisticCrisscrossEtching trans="6000" pressure="0"/>
                    </a14:imgEffect>
                  </a14:imgLayer>
                </a14:imgProps>
              </a:ext>
            </a:extLst>
          </a:blip>
          <a:srcRect l="14063" b="24790"/>
          <a:stretch/>
        </p:blipFill>
        <p:spPr>
          <a:xfrm>
            <a:off x="0" y="2474845"/>
            <a:ext cx="5323440" cy="2668657"/>
          </a:xfrm>
          <a:prstGeom prst="ellipse">
            <a:avLst/>
          </a:prstGeom>
          <a:ln>
            <a:noFill/>
          </a:ln>
          <a:effectLst>
            <a:softEdge rad="112500"/>
          </a:effectLst>
        </p:spPr>
      </p:pic>
    </p:spTree>
    <p:extLst>
      <p:ext uri="{BB962C8B-B14F-4D97-AF65-F5344CB8AC3E}">
        <p14:creationId xmlns:p14="http://schemas.microsoft.com/office/powerpoint/2010/main" val="84553753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0.m4a"/><Relationship Id="rId7" Type="http://schemas.openxmlformats.org/officeDocument/2006/relationships/image" Target="../media/image14.png"/><Relationship Id="rId2" Type="http://schemas.microsoft.com/office/2007/relationships/media" Target="../media/media10.m4a"/><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4.png"/><Relationship Id="rId2" Type="http://schemas.microsoft.com/office/2007/relationships/media" Target="../media/media13.m4a"/><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4.m4a"/><Relationship Id="rId7" Type="http://schemas.openxmlformats.org/officeDocument/2006/relationships/image" Target="../media/image6.png"/><Relationship Id="rId2" Type="http://schemas.microsoft.com/office/2007/relationships/media" Target="../media/media14.m4a"/><Relationship Id="rId1" Type="http://schemas.openxmlformats.org/officeDocument/2006/relationships/tags" Target="../tags/tag6.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8.emf"/><Relationship Id="rId5" Type="http://schemas.openxmlformats.org/officeDocument/2006/relationships/image" Target="../media/image17.jpeg"/><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4.png"/><Relationship Id="rId2" Type="http://schemas.microsoft.com/office/2007/relationships/media" Target="../media/media16.m4a"/><Relationship Id="rId1" Type="http://schemas.openxmlformats.org/officeDocument/2006/relationships/tags" Target="../tags/tag7.xml"/><Relationship Id="rId6" Type="http://schemas.openxmlformats.org/officeDocument/2006/relationships/image" Target="../media/image6.png"/><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slideLayout" Target="../slideLayouts/slideLayout7.xml"/><Relationship Id="rId7" Type="http://schemas.openxmlformats.org/officeDocument/2006/relationships/image" Target="../media/image2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jpeg"/><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6.png"/><Relationship Id="rId5" Type="http://schemas.openxmlformats.org/officeDocument/2006/relationships/image" Target="../media/image26.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4.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audio" Target="../media/media21.m4a"/><Relationship Id="rId7" Type="http://schemas.openxmlformats.org/officeDocument/2006/relationships/image" Target="../media/image29.png"/><Relationship Id="rId12" Type="http://schemas.openxmlformats.org/officeDocument/2006/relationships/image" Target="../media/image32.png"/><Relationship Id="rId2" Type="http://schemas.microsoft.com/office/2007/relationships/media" Target="../media/media21.m4a"/><Relationship Id="rId1" Type="http://schemas.openxmlformats.org/officeDocument/2006/relationships/tags" Target="../tags/tag8.xml"/><Relationship Id="rId6" Type="http://schemas.openxmlformats.org/officeDocument/2006/relationships/hyperlink" Target="https://kmonadollaraday.files.wordpress.com/2011/03/information-silos.jpg" TargetMode="External"/><Relationship Id="rId11" Type="http://schemas.microsoft.com/office/2007/relationships/hdphoto" Target="../media/hdphoto3.wdp"/><Relationship Id="rId5" Type="http://schemas.openxmlformats.org/officeDocument/2006/relationships/image" Target="../media/image28.jpg"/><Relationship Id="rId15" Type="http://schemas.openxmlformats.org/officeDocument/2006/relationships/image" Target="../media/image4.png"/><Relationship Id="rId10" Type="http://schemas.openxmlformats.org/officeDocument/2006/relationships/image" Target="../media/image31.png"/><Relationship Id="rId4" Type="http://schemas.openxmlformats.org/officeDocument/2006/relationships/slideLayout" Target="../slideLayouts/slideLayout2.xml"/><Relationship Id="rId9" Type="http://schemas.openxmlformats.org/officeDocument/2006/relationships/image" Target="../media/image30.png"/><Relationship Id="rId14"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jpeg"/><Relationship Id="rId3" Type="http://schemas.openxmlformats.org/officeDocument/2006/relationships/slideLayout" Target="../slideLayouts/slideLayout12.xml"/><Relationship Id="rId7" Type="http://schemas.openxmlformats.org/officeDocument/2006/relationships/image" Target="../media/image36.jpg"/><Relationship Id="rId12" Type="http://schemas.openxmlformats.org/officeDocument/2006/relationships/image" Target="../media/image41.jpeg"/><Relationship Id="rId17" Type="http://schemas.openxmlformats.org/officeDocument/2006/relationships/image" Target="../media/image4.png"/><Relationship Id="rId2" Type="http://schemas.openxmlformats.org/officeDocument/2006/relationships/audio" Target="../media/media22.m4a"/><Relationship Id="rId16" Type="http://schemas.openxmlformats.org/officeDocument/2006/relationships/image" Target="../media/image44.jpg"/><Relationship Id="rId1" Type="http://schemas.microsoft.com/office/2007/relationships/media" Target="../media/media22.m4a"/><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png"/><Relationship Id="rId15" Type="http://schemas.openxmlformats.org/officeDocument/2006/relationships/image" Target="../media/image43.jpg"/><Relationship Id="rId10" Type="http://schemas.openxmlformats.org/officeDocument/2006/relationships/image" Target="../media/image39.jpeg"/><Relationship Id="rId4" Type="http://schemas.openxmlformats.org/officeDocument/2006/relationships/image" Target="../media/image33.jpg"/><Relationship Id="rId9" Type="http://schemas.openxmlformats.org/officeDocument/2006/relationships/image" Target="../media/image38.jpeg"/><Relationship Id="rId1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45.tif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4.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8.tiff"/><Relationship Id="rId5" Type="http://schemas.openxmlformats.org/officeDocument/2006/relationships/image" Target="../media/image7.tiff"/><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4.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12.tiff"/><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11.tiff"/><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p:cNvSpPr txBox="1"/>
          <p:nvPr/>
        </p:nvSpPr>
        <p:spPr>
          <a:xfrm>
            <a:off x="1276123" y="523064"/>
            <a:ext cx="6588732" cy="1294072"/>
          </a:xfrm>
          <a:prstGeom prst="rect">
            <a:avLst/>
          </a:prstGeom>
          <a:noFill/>
        </p:spPr>
        <p:txBody>
          <a:bodyPr wrap="square" rtlCol="0">
            <a:spAutoFit/>
          </a:bodyPr>
          <a:lstStyle/>
          <a:p>
            <a:pPr algn="ctr">
              <a:lnSpc>
                <a:spcPct val="150000"/>
              </a:lnSpc>
            </a:pPr>
            <a:r>
              <a:rPr lang="en-US" dirty="0">
                <a:latin typeface="Arial" panose="020B0604020202020204" pitchFamily="34" charset="0"/>
                <a:cs typeface="Arial" panose="020B0604020202020204" pitchFamily="34" charset="0"/>
              </a:rPr>
              <a:t>Building bridges between the world of traditional lab animal science and environmental research: better science and improved animal welfare</a:t>
            </a:r>
            <a:endParaRPr lang="en-GB" b="1" dirty="0">
              <a:latin typeface="Arial" panose="020B0604020202020204" pitchFamily="34" charset="0"/>
              <a:cs typeface="Arial" panose="020B0604020202020204" pitchFamily="34" charset="0"/>
            </a:endParaRPr>
          </a:p>
        </p:txBody>
      </p:sp>
      <p:sp>
        <p:nvSpPr>
          <p:cNvPr id="5" name="TekstSylinder 4"/>
          <p:cNvSpPr txBox="1"/>
          <p:nvPr/>
        </p:nvSpPr>
        <p:spPr>
          <a:xfrm>
            <a:off x="3172570" y="3313523"/>
            <a:ext cx="2970330" cy="507831"/>
          </a:xfrm>
          <a:prstGeom prst="rect">
            <a:avLst/>
          </a:prstGeom>
          <a:noFill/>
        </p:spPr>
        <p:txBody>
          <a:bodyPr wrap="square" rtlCol="0">
            <a:spAutoFit/>
          </a:bodyPr>
          <a:lstStyle/>
          <a:p>
            <a:pPr algn="ctr"/>
            <a:r>
              <a:rPr lang="en-US" sz="1350" dirty="0">
                <a:latin typeface="Arial"/>
                <a:cs typeface="Arial"/>
              </a:rPr>
              <a:t>Adrian Smith</a:t>
            </a:r>
            <a:endParaRPr lang="en-US" sz="1350" i="1" dirty="0">
              <a:latin typeface="Arial"/>
              <a:cs typeface="Arial"/>
            </a:endParaRPr>
          </a:p>
          <a:p>
            <a:pPr algn="ctr"/>
            <a:r>
              <a:rPr lang="en-US" sz="1350" i="1" dirty="0">
                <a:solidFill>
                  <a:srgbClr val="0000FF"/>
                </a:solidFill>
                <a:latin typeface="Arial"/>
                <a:cs typeface="Arial"/>
              </a:rPr>
              <a:t>adrian.smith@norecopa.no</a:t>
            </a:r>
          </a:p>
        </p:txBody>
      </p:sp>
      <p:pic>
        <p:nvPicPr>
          <p:cNvPr id="6" name="Picture 6" descr="logo-medstjerne-stor copy"/>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53894" y="3828937"/>
            <a:ext cx="2776269" cy="675052"/>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kstSylinder 8"/>
          <p:cNvSpPr txBox="1"/>
          <p:nvPr/>
        </p:nvSpPr>
        <p:spPr>
          <a:xfrm>
            <a:off x="3425112" y="4481774"/>
            <a:ext cx="2423982" cy="300082"/>
          </a:xfrm>
          <a:prstGeom prst="rect">
            <a:avLst/>
          </a:prstGeom>
          <a:noFill/>
        </p:spPr>
        <p:txBody>
          <a:bodyPr wrap="square" rtlCol="0">
            <a:spAutoFit/>
          </a:bodyPr>
          <a:lstStyle/>
          <a:p>
            <a:pPr algn="ctr"/>
            <a:r>
              <a:rPr lang="en-US" sz="1350" i="1" dirty="0">
                <a:latin typeface="Arial"/>
                <a:cs typeface="Arial"/>
              </a:rPr>
              <a:t>https://</a:t>
            </a:r>
            <a:r>
              <a:rPr lang="en-US" sz="1350" i="1" dirty="0" err="1">
                <a:latin typeface="Arial"/>
                <a:cs typeface="Arial"/>
              </a:rPr>
              <a:t>norecopa.no</a:t>
            </a:r>
            <a:endParaRPr lang="en-US" sz="1350" i="1" dirty="0">
              <a:latin typeface="Arial"/>
              <a:cs typeface="Arial"/>
            </a:endParaRPr>
          </a:p>
        </p:txBody>
      </p:sp>
      <p:sp>
        <p:nvSpPr>
          <p:cNvPr id="8" name="TekstSylinder 3">
            <a:extLst>
              <a:ext uri="{FF2B5EF4-FFF2-40B4-BE49-F238E27FC236}">
                <a16:creationId xmlns:a16="http://schemas.microsoft.com/office/drawing/2014/main" id="{21CA4165-38EB-6C47-A3F9-E1A86F92E0F6}"/>
              </a:ext>
            </a:extLst>
          </p:cNvPr>
          <p:cNvSpPr txBox="1"/>
          <p:nvPr/>
        </p:nvSpPr>
        <p:spPr>
          <a:xfrm>
            <a:off x="1562456" y="1794749"/>
            <a:ext cx="6588732" cy="1001941"/>
          </a:xfrm>
          <a:prstGeom prst="rect">
            <a:avLst/>
          </a:prstGeom>
          <a:noFill/>
        </p:spPr>
        <p:txBody>
          <a:bodyPr wrap="square" rtlCol="0">
            <a:spAutoFit/>
          </a:bodyPr>
          <a:lstStyle/>
          <a:p>
            <a:pPr algn="ctr">
              <a:lnSpc>
                <a:spcPct val="150000"/>
              </a:lnSpc>
            </a:pPr>
            <a:endParaRPr lang="en-GB" sz="2100" b="1" dirty="0">
              <a:latin typeface="Arial" panose="020B0604020202020204" pitchFamily="34" charset="0"/>
              <a:cs typeface="Arial" panose="020B0604020202020204" pitchFamily="34" charset="0"/>
            </a:endParaRPr>
          </a:p>
          <a:p>
            <a:pPr algn="ctr">
              <a:lnSpc>
                <a:spcPct val="150000"/>
              </a:lnSpc>
            </a:pPr>
            <a:r>
              <a:rPr lang="en-GB" sz="2100" b="1" i="1" dirty="0" err="1">
                <a:solidFill>
                  <a:srgbClr val="0000FF"/>
                </a:solidFill>
                <a:latin typeface="Arial" panose="020B0604020202020204" pitchFamily="34" charset="0"/>
                <a:cs typeface="Arial" panose="020B0604020202020204" pitchFamily="34" charset="0"/>
              </a:rPr>
              <a:t>norecopa.no</a:t>
            </a:r>
            <a:r>
              <a:rPr lang="en-GB" sz="2100" b="1" i="1" dirty="0">
                <a:solidFill>
                  <a:srgbClr val="0000FF"/>
                </a:solidFill>
                <a:latin typeface="Arial" panose="020B0604020202020204" pitchFamily="34" charset="0"/>
                <a:cs typeface="Arial" panose="020B0604020202020204" pitchFamily="34" charset="0"/>
              </a:rPr>
              <a:t>/SETAC</a:t>
            </a:r>
          </a:p>
        </p:txBody>
      </p:sp>
      <p:sp>
        <p:nvSpPr>
          <p:cNvPr id="3" name="Oval 2">
            <a:extLst>
              <a:ext uri="{FF2B5EF4-FFF2-40B4-BE49-F238E27FC236}">
                <a16:creationId xmlns:a16="http://schemas.microsoft.com/office/drawing/2014/main" id="{FD4E7165-210A-434E-A36B-732EEED3C31A}"/>
              </a:ext>
            </a:extLst>
          </p:cNvPr>
          <p:cNvSpPr/>
          <p:nvPr/>
        </p:nvSpPr>
        <p:spPr>
          <a:xfrm>
            <a:off x="2802408" y="2219414"/>
            <a:ext cx="4324466" cy="77588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pic>
        <p:nvPicPr>
          <p:cNvPr id="10" name="Picture 9">
            <a:extLst>
              <a:ext uri="{FF2B5EF4-FFF2-40B4-BE49-F238E27FC236}">
                <a16:creationId xmlns:a16="http://schemas.microsoft.com/office/drawing/2014/main" id="{57D44F8D-4A74-414C-BF20-CE048FDFA3C9}"/>
              </a:ext>
            </a:extLst>
          </p:cNvPr>
          <p:cNvPicPr>
            <a:picLocks noChangeAspect="1"/>
          </p:cNvPicPr>
          <p:nvPr/>
        </p:nvPicPr>
        <p:blipFill rotWithShape="1">
          <a:blip r:embed="rId5"/>
          <a:srcRect l="13821" r="9180" b="6797"/>
          <a:stretch/>
        </p:blipFill>
        <p:spPr>
          <a:xfrm>
            <a:off x="695862" y="1611275"/>
            <a:ext cx="1746399" cy="2348789"/>
          </a:xfrm>
          <a:prstGeom prst="rect">
            <a:avLst/>
          </a:prstGeom>
        </p:spPr>
      </p:pic>
      <p:pic>
        <p:nvPicPr>
          <p:cNvPr id="7" name="Audio 6">
            <a:hlinkClick r:id="" action="ppaction://media"/>
            <a:extLst>
              <a:ext uri="{FF2B5EF4-FFF2-40B4-BE49-F238E27FC236}">
                <a16:creationId xmlns:a16="http://schemas.microsoft.com/office/drawing/2014/main" id="{46169CF6-6266-4142-8A39-06AC2D1ECB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221858727"/>
      </p:ext>
    </p:extLst>
  </p:cSld>
  <p:clrMapOvr>
    <a:masterClrMapping/>
  </p:clrMapOvr>
  <mc:AlternateContent xmlns:mc="http://schemas.openxmlformats.org/markup-compatibility/2006" xmlns:p14="http://schemas.microsoft.com/office/powerpoint/2010/main">
    <mc:Choice Requires="p14">
      <p:transition spd="slow" p14:dur="2000" advTm="49121"/>
    </mc:Choice>
    <mc:Fallback xmlns="">
      <p:transition spd="slow" advTm="49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logo-medstjerne-stor copy">
            <a:extLst>
              <a:ext uri="{FF2B5EF4-FFF2-40B4-BE49-F238E27FC236}">
                <a16:creationId xmlns:a16="http://schemas.microsoft.com/office/drawing/2014/main" id="{5A3559EF-DFF1-E847-B2EF-D7D7A7F9CB3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22426" y="9934"/>
            <a:ext cx="1878575" cy="457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a:extLst>
              <a:ext uri="{FF2B5EF4-FFF2-40B4-BE49-F238E27FC236}">
                <a16:creationId xmlns:a16="http://schemas.microsoft.com/office/drawing/2014/main" id="{810F56EB-AAA1-534B-9395-E31340A8DE6C}"/>
              </a:ext>
            </a:extLst>
          </p:cNvPr>
          <p:cNvSpPr/>
          <p:nvPr/>
        </p:nvSpPr>
        <p:spPr>
          <a:xfrm>
            <a:off x="1208995" y="4803735"/>
            <a:ext cx="2284600" cy="253916"/>
          </a:xfrm>
          <a:prstGeom prst="rect">
            <a:avLst/>
          </a:prstGeom>
        </p:spPr>
        <p:txBody>
          <a:bodyPr wrap="none">
            <a:spAutoFit/>
          </a:bodyPr>
          <a:lstStyle/>
          <a:p>
            <a:r>
              <a:rPr lang="nb-NO" sz="1050" dirty="0" err="1">
                <a:latin typeface="Calibri" panose="020F0502020204030204" pitchFamily="34" charset="0"/>
                <a:ea typeface="Calibri" panose="020F0502020204030204" pitchFamily="34" charset="0"/>
                <a:cs typeface="Times New Roman" panose="02020603050405020304" pitchFamily="18" charset="0"/>
              </a:rPr>
              <a:t>Norecopa</a:t>
            </a:r>
            <a:r>
              <a:rPr lang="nb-NO" sz="1050" dirty="0">
                <a:latin typeface="Calibri" panose="020F0502020204030204" pitchFamily="34" charset="0"/>
                <a:ea typeface="Calibri" panose="020F0502020204030204" pitchFamily="34" charset="0"/>
                <a:cs typeface="Times New Roman" panose="02020603050405020304" pitchFamily="18" charset="0"/>
              </a:rPr>
              <a:t>: PREPARE for </a:t>
            </a:r>
            <a:r>
              <a:rPr lang="nb-NO" sz="1050" dirty="0" err="1">
                <a:latin typeface="Calibri" panose="020F0502020204030204" pitchFamily="34" charset="0"/>
                <a:ea typeface="Calibri" panose="020F0502020204030204" pitchFamily="34" charset="0"/>
                <a:cs typeface="Times New Roman" panose="02020603050405020304" pitchFamily="18" charset="0"/>
              </a:rPr>
              <a:t>better</a:t>
            </a:r>
            <a:r>
              <a:rPr lang="nb-NO" sz="1050" dirty="0">
                <a:latin typeface="Calibri" panose="020F0502020204030204" pitchFamily="34" charset="0"/>
                <a:ea typeface="Calibri" panose="020F0502020204030204" pitchFamily="34" charset="0"/>
                <a:cs typeface="Times New Roman" panose="02020603050405020304" pitchFamily="18" charset="0"/>
              </a:rPr>
              <a:t> Science</a:t>
            </a:r>
            <a:endParaRPr lang="nb-NO" sz="1050" dirty="0"/>
          </a:p>
        </p:txBody>
      </p:sp>
      <p:pic>
        <p:nvPicPr>
          <p:cNvPr id="3" name="Picture 2">
            <a:extLst>
              <a:ext uri="{FF2B5EF4-FFF2-40B4-BE49-F238E27FC236}">
                <a16:creationId xmlns:a16="http://schemas.microsoft.com/office/drawing/2014/main" id="{1A48B4A0-1C86-5842-B6AC-8119AC1A5093}"/>
              </a:ext>
            </a:extLst>
          </p:cNvPr>
          <p:cNvPicPr>
            <a:picLocks noChangeAspect="1"/>
          </p:cNvPicPr>
          <p:nvPr/>
        </p:nvPicPr>
        <p:blipFill>
          <a:blip r:embed="rId6"/>
          <a:stretch>
            <a:fillRect/>
          </a:stretch>
        </p:blipFill>
        <p:spPr>
          <a:xfrm>
            <a:off x="972642" y="158351"/>
            <a:ext cx="2857477" cy="1619648"/>
          </a:xfrm>
          <a:prstGeom prst="rect">
            <a:avLst/>
          </a:prstGeom>
        </p:spPr>
      </p:pic>
      <p:pic>
        <p:nvPicPr>
          <p:cNvPr id="5" name="Picture 4">
            <a:extLst>
              <a:ext uri="{FF2B5EF4-FFF2-40B4-BE49-F238E27FC236}">
                <a16:creationId xmlns:a16="http://schemas.microsoft.com/office/drawing/2014/main" id="{D9949CE3-5B28-7B49-B95F-2428E8FAA4D9}"/>
              </a:ext>
            </a:extLst>
          </p:cNvPr>
          <p:cNvPicPr>
            <a:picLocks noChangeAspect="1"/>
          </p:cNvPicPr>
          <p:nvPr/>
        </p:nvPicPr>
        <p:blipFill>
          <a:blip r:embed="rId7"/>
          <a:stretch>
            <a:fillRect/>
          </a:stretch>
        </p:blipFill>
        <p:spPr>
          <a:xfrm>
            <a:off x="2191822" y="968175"/>
            <a:ext cx="5117021" cy="3602597"/>
          </a:xfrm>
          <a:prstGeom prst="rect">
            <a:avLst/>
          </a:prstGeom>
        </p:spPr>
      </p:pic>
      <p:sp>
        <p:nvSpPr>
          <p:cNvPr id="9" name="Oval 8">
            <a:extLst>
              <a:ext uri="{FF2B5EF4-FFF2-40B4-BE49-F238E27FC236}">
                <a16:creationId xmlns:a16="http://schemas.microsoft.com/office/drawing/2014/main" id="{46ECB44B-32C4-AE4F-9CAC-EF75C8C741E7}"/>
              </a:ext>
            </a:extLst>
          </p:cNvPr>
          <p:cNvSpPr/>
          <p:nvPr/>
        </p:nvSpPr>
        <p:spPr>
          <a:xfrm rot="642428">
            <a:off x="5163808" y="2352644"/>
            <a:ext cx="2424969" cy="2494617"/>
          </a:xfrm>
          <a:prstGeom prst="ellipse">
            <a:avLst/>
          </a:prstGeom>
          <a:solidFill>
            <a:schemeClr val="accent6">
              <a:lumMod val="75000"/>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000" b="1" dirty="0">
                <a:solidFill>
                  <a:srgbClr val="0000FF"/>
                </a:solidFill>
              </a:rPr>
              <a:t>Three </a:t>
            </a:r>
            <a:r>
              <a:rPr lang="nb-NO" sz="2000" b="1" dirty="0" err="1">
                <a:solidFill>
                  <a:srgbClr val="0000FF"/>
                </a:solidFill>
              </a:rPr>
              <a:t>Rs</a:t>
            </a:r>
            <a:endParaRPr lang="nb-NO" b="1" dirty="0">
              <a:solidFill>
                <a:srgbClr val="0000FF"/>
              </a:solidFill>
            </a:endParaRPr>
          </a:p>
        </p:txBody>
      </p:sp>
      <p:pic>
        <p:nvPicPr>
          <p:cNvPr id="2" name="Audio 1">
            <a:hlinkClick r:id="" action="ppaction://media"/>
            <a:extLst>
              <a:ext uri="{FF2B5EF4-FFF2-40B4-BE49-F238E27FC236}">
                <a16:creationId xmlns:a16="http://schemas.microsoft.com/office/drawing/2014/main" id="{F83B1D79-59B0-470F-83E8-BBE49589DED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2951647732"/>
      </p:ext>
    </p:extLst>
  </p:cSld>
  <p:clrMapOvr>
    <a:masterClrMapping/>
  </p:clrMapOvr>
  <mc:AlternateContent xmlns:mc="http://schemas.openxmlformats.org/markup-compatibility/2006" xmlns:p14="http://schemas.microsoft.com/office/powerpoint/2010/main">
    <mc:Choice Requires="p14">
      <p:transition spd="slow" p14:dur="2000" advTm="69475"/>
    </mc:Choice>
    <mc:Fallback xmlns="">
      <p:transition spd="slow" advTm="69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99106" y="1001302"/>
            <a:ext cx="5957888" cy="2657009"/>
          </a:xfrm>
          <a:prstGeom prst="rect">
            <a:avLst/>
          </a:prstGeom>
          <a:noFill/>
        </p:spPr>
        <p:txBody>
          <a:bodyPr wrap="square" rtlCol="0">
            <a:spAutoFit/>
          </a:bodyPr>
          <a:lstStyle/>
          <a:p>
            <a:r>
              <a:rPr lang="en-GB" sz="1350" b="1" dirty="0"/>
              <a:t>Animal-related issues include</a:t>
            </a:r>
          </a:p>
          <a:p>
            <a:endParaRPr lang="en-GB" sz="1350" dirty="0"/>
          </a:p>
          <a:p>
            <a:pPr marL="257168" indent="-257168">
              <a:lnSpc>
                <a:spcPct val="150000"/>
              </a:lnSpc>
              <a:buFont typeface="Arial" charset="0"/>
              <a:buChar char="•"/>
            </a:pPr>
            <a:r>
              <a:rPr lang="nb-NO" sz="1350" dirty="0" err="1"/>
              <a:t>Their</a:t>
            </a:r>
            <a:r>
              <a:rPr lang="nb-NO" sz="1350" dirty="0"/>
              <a:t> </a:t>
            </a:r>
            <a:r>
              <a:rPr lang="nb-NO" sz="1350" dirty="0" err="1"/>
              <a:t>genetic</a:t>
            </a:r>
            <a:r>
              <a:rPr lang="nb-NO" sz="1350" dirty="0"/>
              <a:t> </a:t>
            </a:r>
            <a:r>
              <a:rPr lang="nb-NO" sz="1350" dirty="0" err="1"/>
              <a:t>constitution</a:t>
            </a:r>
            <a:endParaRPr lang="nb-NO" sz="1350" dirty="0"/>
          </a:p>
          <a:p>
            <a:pPr marL="257168" indent="-257168">
              <a:lnSpc>
                <a:spcPct val="150000"/>
              </a:lnSpc>
              <a:buFont typeface="Arial" charset="0"/>
              <a:buChar char="•"/>
            </a:pPr>
            <a:r>
              <a:rPr lang="nb-NO" sz="1350" dirty="0"/>
              <a:t>The </a:t>
            </a:r>
            <a:r>
              <a:rPr lang="nb-NO" sz="1350" dirty="0" err="1"/>
              <a:t>possible</a:t>
            </a:r>
            <a:r>
              <a:rPr lang="nb-NO" sz="1350" dirty="0"/>
              <a:t> </a:t>
            </a:r>
            <a:r>
              <a:rPr lang="nb-NO" sz="1350" dirty="0" err="1"/>
              <a:t>effects</a:t>
            </a:r>
            <a:r>
              <a:rPr lang="nb-NO" sz="1350" dirty="0"/>
              <a:t> </a:t>
            </a:r>
            <a:r>
              <a:rPr lang="nb-NO" sz="1350" dirty="0" err="1"/>
              <a:t>of</a:t>
            </a:r>
            <a:r>
              <a:rPr lang="nb-NO" sz="1350" dirty="0"/>
              <a:t> diet and </a:t>
            </a:r>
            <a:r>
              <a:rPr lang="nb-NO" sz="1350" dirty="0" err="1"/>
              <a:t>subclinical</a:t>
            </a:r>
            <a:r>
              <a:rPr lang="nb-NO" sz="1350" dirty="0"/>
              <a:t> </a:t>
            </a:r>
            <a:r>
              <a:rPr lang="nb-NO" sz="1350" dirty="0" err="1"/>
              <a:t>infections</a:t>
            </a:r>
            <a:endParaRPr lang="nb-NO" sz="1350" dirty="0"/>
          </a:p>
          <a:p>
            <a:pPr marL="257168" indent="-257168">
              <a:lnSpc>
                <a:spcPct val="150000"/>
              </a:lnSpc>
              <a:buFont typeface="Arial" charset="0"/>
              <a:buChar char="•"/>
            </a:pPr>
            <a:r>
              <a:rPr lang="nb-NO" sz="1350" dirty="0" err="1"/>
              <a:t>Additional</a:t>
            </a:r>
            <a:r>
              <a:rPr lang="nb-NO" sz="1350" dirty="0"/>
              <a:t> </a:t>
            </a:r>
            <a:r>
              <a:rPr lang="nb-NO" sz="1350" dirty="0" err="1"/>
              <a:t>suffering</a:t>
            </a:r>
            <a:r>
              <a:rPr lang="nb-NO" sz="1350" dirty="0"/>
              <a:t> </a:t>
            </a:r>
            <a:r>
              <a:rPr lang="nb-NO" sz="1350" dirty="0" err="1"/>
              <a:t>caused</a:t>
            </a:r>
            <a:r>
              <a:rPr lang="nb-NO" sz="1350" dirty="0"/>
              <a:t> by, for </a:t>
            </a:r>
            <a:r>
              <a:rPr lang="nb-NO" sz="1350" dirty="0" err="1"/>
              <a:t>example</a:t>
            </a:r>
            <a:r>
              <a:rPr lang="nb-NO" sz="1350" dirty="0"/>
              <a:t>, transport and </a:t>
            </a:r>
            <a:r>
              <a:rPr lang="nb-NO" sz="1350" dirty="0" err="1"/>
              <a:t>changes</a:t>
            </a:r>
            <a:r>
              <a:rPr lang="nb-NO" sz="1350" dirty="0"/>
              <a:t> in </a:t>
            </a:r>
            <a:r>
              <a:rPr lang="nb-NO" sz="1350" dirty="0" err="1"/>
              <a:t>husbandry</a:t>
            </a:r>
            <a:r>
              <a:rPr lang="nb-NO" sz="1350" dirty="0"/>
              <a:t>, </a:t>
            </a:r>
            <a:r>
              <a:rPr lang="nb-NO" sz="1350" dirty="0" err="1"/>
              <a:t>housing</a:t>
            </a:r>
            <a:r>
              <a:rPr lang="nb-NO" sz="1350" dirty="0"/>
              <a:t> and </a:t>
            </a:r>
            <a:r>
              <a:rPr lang="nb-NO" sz="1350" dirty="0" err="1"/>
              <a:t>social</a:t>
            </a:r>
            <a:r>
              <a:rPr lang="nb-NO" sz="1350" dirty="0"/>
              <a:t> </a:t>
            </a:r>
            <a:r>
              <a:rPr lang="nb-NO" sz="1350" dirty="0" err="1"/>
              <a:t>groups</a:t>
            </a:r>
            <a:endParaRPr lang="nb-NO" sz="1350" dirty="0"/>
          </a:p>
          <a:p>
            <a:pPr marL="257168" indent="-257168">
              <a:lnSpc>
                <a:spcPct val="150000"/>
              </a:lnSpc>
              <a:buFont typeface="Arial" charset="0"/>
              <a:buChar char="•"/>
            </a:pPr>
            <a:r>
              <a:rPr lang="nb-NO" sz="1350" dirty="0" err="1"/>
              <a:t>Artefacts</a:t>
            </a:r>
            <a:r>
              <a:rPr lang="nb-NO" sz="1350" dirty="0"/>
              <a:t> </a:t>
            </a:r>
            <a:r>
              <a:rPr lang="nb-NO" sz="1350" dirty="0" err="1"/>
              <a:t>caused</a:t>
            </a:r>
            <a:r>
              <a:rPr lang="nb-NO" sz="1350" dirty="0"/>
              <a:t> by </a:t>
            </a:r>
            <a:r>
              <a:rPr lang="nb-NO" sz="1350" dirty="0" err="1"/>
              <a:t>poor</a:t>
            </a:r>
            <a:r>
              <a:rPr lang="nb-NO" sz="1350" dirty="0"/>
              <a:t> handling and </a:t>
            </a:r>
            <a:r>
              <a:rPr lang="nb-NO" sz="1350" dirty="0" err="1"/>
              <a:t>techniques</a:t>
            </a:r>
            <a:r>
              <a:rPr lang="nb-NO" sz="1350" dirty="0"/>
              <a:t> (e.g. </a:t>
            </a:r>
            <a:r>
              <a:rPr lang="nb-NO" sz="1350" dirty="0" err="1"/>
              <a:t>Injections</a:t>
            </a:r>
            <a:r>
              <a:rPr lang="nb-NO" sz="1350" dirty="0"/>
              <a:t> and </a:t>
            </a:r>
            <a:r>
              <a:rPr lang="nb-NO" sz="1350" dirty="0" err="1"/>
              <a:t>blood</a:t>
            </a:r>
            <a:r>
              <a:rPr lang="nb-NO" sz="1350" dirty="0"/>
              <a:t> sampling)</a:t>
            </a:r>
          </a:p>
          <a:p>
            <a:pPr marL="257168" indent="-257168">
              <a:lnSpc>
                <a:spcPct val="150000"/>
              </a:lnSpc>
              <a:buFont typeface="Arial" charset="0"/>
              <a:buChar char="•"/>
            </a:pPr>
            <a:endParaRPr lang="en-GB" sz="1350" dirty="0"/>
          </a:p>
        </p:txBody>
      </p:sp>
      <p:pic>
        <p:nvPicPr>
          <p:cNvPr id="3" name="Picture 3" descr="logo-medstjerne-stor copy">
            <a:extLst>
              <a:ext uri="{FF2B5EF4-FFF2-40B4-BE49-F238E27FC236}">
                <a16:creationId xmlns:a16="http://schemas.microsoft.com/office/drawing/2014/main" id="{F37F2A04-6FB4-F84C-B071-82656C6E2FA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22426" y="9934"/>
            <a:ext cx="1878575" cy="457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a:extLst>
              <a:ext uri="{FF2B5EF4-FFF2-40B4-BE49-F238E27FC236}">
                <a16:creationId xmlns:a16="http://schemas.microsoft.com/office/drawing/2014/main" id="{DADD52DF-D8DB-6646-8DA7-917104B3F47B}"/>
              </a:ext>
            </a:extLst>
          </p:cNvPr>
          <p:cNvSpPr/>
          <p:nvPr/>
        </p:nvSpPr>
        <p:spPr>
          <a:xfrm>
            <a:off x="1208995" y="4803735"/>
            <a:ext cx="2284600" cy="253916"/>
          </a:xfrm>
          <a:prstGeom prst="rect">
            <a:avLst/>
          </a:prstGeom>
        </p:spPr>
        <p:txBody>
          <a:bodyPr wrap="none">
            <a:spAutoFit/>
          </a:bodyPr>
          <a:lstStyle/>
          <a:p>
            <a:r>
              <a:rPr lang="nb-NO" sz="1050" dirty="0" err="1">
                <a:latin typeface="Calibri" panose="020F0502020204030204" pitchFamily="34" charset="0"/>
                <a:ea typeface="Calibri" panose="020F0502020204030204" pitchFamily="34" charset="0"/>
                <a:cs typeface="Times New Roman" panose="02020603050405020304" pitchFamily="18" charset="0"/>
              </a:rPr>
              <a:t>Norecopa</a:t>
            </a:r>
            <a:r>
              <a:rPr lang="nb-NO" sz="1050" dirty="0">
                <a:latin typeface="Calibri" panose="020F0502020204030204" pitchFamily="34" charset="0"/>
                <a:ea typeface="Calibri" panose="020F0502020204030204" pitchFamily="34" charset="0"/>
                <a:cs typeface="Times New Roman" panose="02020603050405020304" pitchFamily="18" charset="0"/>
              </a:rPr>
              <a:t>: PREPARE for </a:t>
            </a:r>
            <a:r>
              <a:rPr lang="nb-NO" sz="1050" dirty="0" err="1">
                <a:latin typeface="Calibri" panose="020F0502020204030204" pitchFamily="34" charset="0"/>
                <a:ea typeface="Calibri" panose="020F0502020204030204" pitchFamily="34" charset="0"/>
                <a:cs typeface="Times New Roman" panose="02020603050405020304" pitchFamily="18" charset="0"/>
              </a:rPr>
              <a:t>better</a:t>
            </a:r>
            <a:r>
              <a:rPr lang="nb-NO" sz="1050" dirty="0">
                <a:latin typeface="Calibri" panose="020F0502020204030204" pitchFamily="34" charset="0"/>
                <a:ea typeface="Calibri" panose="020F0502020204030204" pitchFamily="34" charset="0"/>
                <a:cs typeface="Times New Roman" panose="02020603050405020304" pitchFamily="18" charset="0"/>
              </a:rPr>
              <a:t> Science</a:t>
            </a:r>
            <a:endParaRPr lang="nb-NO" sz="1050" dirty="0"/>
          </a:p>
        </p:txBody>
      </p:sp>
      <p:sp>
        <p:nvSpPr>
          <p:cNvPr id="2" name="TextBox 1">
            <a:extLst>
              <a:ext uri="{FF2B5EF4-FFF2-40B4-BE49-F238E27FC236}">
                <a16:creationId xmlns:a16="http://schemas.microsoft.com/office/drawing/2014/main" id="{D286FEAD-29F5-0E43-BCD6-2FD94C64EE2E}"/>
              </a:ext>
            </a:extLst>
          </p:cNvPr>
          <p:cNvSpPr txBox="1"/>
          <p:nvPr/>
        </p:nvSpPr>
        <p:spPr>
          <a:xfrm>
            <a:off x="1414127" y="3900254"/>
            <a:ext cx="2302425" cy="369332"/>
          </a:xfrm>
          <a:prstGeom prst="rect">
            <a:avLst/>
          </a:prstGeom>
          <a:noFill/>
        </p:spPr>
        <p:txBody>
          <a:bodyPr wrap="none" rtlCol="0">
            <a:spAutoFit/>
          </a:bodyPr>
          <a:lstStyle/>
          <a:p>
            <a:r>
              <a:rPr lang="en-GB" dirty="0">
                <a:solidFill>
                  <a:srgbClr val="0000FF"/>
                </a:solidFill>
              </a:rPr>
              <a:t>n</a:t>
            </a:r>
            <a:r>
              <a:rPr lang="en-NO" dirty="0">
                <a:solidFill>
                  <a:srgbClr val="0000FF"/>
                </a:solidFill>
              </a:rPr>
              <a:t>orecopa.no/concerns</a:t>
            </a:r>
          </a:p>
        </p:txBody>
      </p:sp>
      <p:pic>
        <p:nvPicPr>
          <p:cNvPr id="4" name="Audio 3">
            <a:hlinkClick r:id="" action="ppaction://media"/>
            <a:extLst>
              <a:ext uri="{FF2B5EF4-FFF2-40B4-BE49-F238E27FC236}">
                <a16:creationId xmlns:a16="http://schemas.microsoft.com/office/drawing/2014/main" id="{CC2BEEE0-EEB1-4952-B41D-2B9EEA8570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181914207"/>
      </p:ext>
    </p:extLst>
  </p:cSld>
  <p:clrMapOvr>
    <a:masterClrMapping/>
  </p:clrMapOvr>
  <mc:AlternateContent xmlns:mc="http://schemas.openxmlformats.org/markup-compatibility/2006" xmlns:p14="http://schemas.microsoft.com/office/powerpoint/2010/main">
    <mc:Choice Requires="p14">
      <p:transition spd="slow" p14:dur="2000" advTm="40620"/>
    </mc:Choice>
    <mc:Fallback xmlns="">
      <p:transition spd="slow" advTm="40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CA1C7E-93EB-FC40-874C-CAEB9CB249FA}"/>
              </a:ext>
            </a:extLst>
          </p:cNvPr>
          <p:cNvSpPr/>
          <p:nvPr/>
        </p:nvSpPr>
        <p:spPr>
          <a:xfrm>
            <a:off x="1208995" y="4803735"/>
            <a:ext cx="2284600" cy="253916"/>
          </a:xfrm>
          <a:prstGeom prst="rect">
            <a:avLst/>
          </a:prstGeom>
        </p:spPr>
        <p:txBody>
          <a:bodyPr wrap="none">
            <a:spAutoFit/>
          </a:bodyPr>
          <a:lstStyle/>
          <a:p>
            <a:r>
              <a:rPr lang="nb-NO" sz="1050" dirty="0" err="1">
                <a:latin typeface="Calibri" panose="020F0502020204030204" pitchFamily="34" charset="0"/>
                <a:ea typeface="Calibri" panose="020F0502020204030204" pitchFamily="34" charset="0"/>
                <a:cs typeface="Times New Roman" panose="02020603050405020304" pitchFamily="18" charset="0"/>
              </a:rPr>
              <a:t>Norecopa</a:t>
            </a:r>
            <a:r>
              <a:rPr lang="nb-NO" sz="1050" dirty="0">
                <a:latin typeface="Calibri" panose="020F0502020204030204" pitchFamily="34" charset="0"/>
                <a:ea typeface="Calibri" panose="020F0502020204030204" pitchFamily="34" charset="0"/>
                <a:cs typeface="Times New Roman" panose="02020603050405020304" pitchFamily="18" charset="0"/>
              </a:rPr>
              <a:t>: PREPARE for </a:t>
            </a:r>
            <a:r>
              <a:rPr lang="nb-NO" sz="1050" dirty="0" err="1">
                <a:latin typeface="Calibri" panose="020F0502020204030204" pitchFamily="34" charset="0"/>
                <a:ea typeface="Calibri" panose="020F0502020204030204" pitchFamily="34" charset="0"/>
                <a:cs typeface="Times New Roman" panose="02020603050405020304" pitchFamily="18" charset="0"/>
              </a:rPr>
              <a:t>better</a:t>
            </a:r>
            <a:r>
              <a:rPr lang="nb-NO" sz="1050" dirty="0">
                <a:latin typeface="Calibri" panose="020F0502020204030204" pitchFamily="34" charset="0"/>
                <a:ea typeface="Calibri" panose="020F0502020204030204" pitchFamily="34" charset="0"/>
                <a:cs typeface="Times New Roman" panose="02020603050405020304" pitchFamily="18" charset="0"/>
              </a:rPr>
              <a:t> Science</a:t>
            </a:r>
            <a:endParaRPr lang="nb-NO" sz="1050" dirty="0"/>
          </a:p>
        </p:txBody>
      </p:sp>
      <p:pic>
        <p:nvPicPr>
          <p:cNvPr id="11" name="Picture 3" descr="logo-medstjerne-stor copy">
            <a:extLst>
              <a:ext uri="{FF2B5EF4-FFF2-40B4-BE49-F238E27FC236}">
                <a16:creationId xmlns:a16="http://schemas.microsoft.com/office/drawing/2014/main" id="{F3690486-9861-0746-B420-7BEFC656B79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22426" y="9934"/>
            <a:ext cx="1878575" cy="457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a:extLst>
              <a:ext uri="{FF2B5EF4-FFF2-40B4-BE49-F238E27FC236}">
                <a16:creationId xmlns:a16="http://schemas.microsoft.com/office/drawing/2014/main" id="{8FDE3D3A-E2E8-F645-8B2B-E99F24A2B1E9}"/>
              </a:ext>
            </a:extLst>
          </p:cNvPr>
          <p:cNvSpPr txBox="1"/>
          <p:nvPr/>
        </p:nvSpPr>
        <p:spPr>
          <a:xfrm>
            <a:off x="1049506" y="1394838"/>
            <a:ext cx="7698133" cy="2308324"/>
          </a:xfrm>
          <a:prstGeom prst="rect">
            <a:avLst/>
          </a:prstGeom>
          <a:noFill/>
        </p:spPr>
        <p:txBody>
          <a:bodyPr wrap="none" rtlCol="0">
            <a:spAutoFit/>
          </a:bodyPr>
          <a:lstStyle/>
          <a:p>
            <a:r>
              <a:rPr lang="en-NO" dirty="0"/>
              <a:t>Some of the additional challenges related to use of fish</a:t>
            </a:r>
            <a:br>
              <a:rPr lang="en-NO" dirty="0"/>
            </a:br>
            <a:endParaRPr lang="en-NO" dirty="0"/>
          </a:p>
          <a:p>
            <a:pPr marL="285750" indent="-285750">
              <a:buFont typeface="Arial" panose="020B0604020202020204" pitchFamily="34" charset="0"/>
              <a:buChar char="•"/>
            </a:pPr>
            <a:r>
              <a:rPr lang="en-NO" dirty="0"/>
              <a:t>Acceptance of procedures with little or no anaesthesia or analgesia</a:t>
            </a:r>
          </a:p>
          <a:p>
            <a:pPr marL="285750" indent="-285750">
              <a:buFont typeface="Arial" panose="020B0604020202020204" pitchFamily="34" charset="0"/>
              <a:buChar char="•"/>
            </a:pPr>
            <a:r>
              <a:rPr lang="en-NO" dirty="0"/>
              <a:t>Difficulty in determining when approaching death</a:t>
            </a:r>
          </a:p>
          <a:p>
            <a:pPr marL="285750" indent="-285750">
              <a:buFont typeface="Arial" panose="020B0604020202020204" pitchFamily="34" charset="0"/>
              <a:buChar char="•"/>
            </a:pPr>
            <a:r>
              <a:rPr lang="en-NO" dirty="0"/>
              <a:t>Difficulty in assigning humane endpoints</a:t>
            </a:r>
          </a:p>
          <a:p>
            <a:pPr marL="285750" indent="-285750">
              <a:buFont typeface="Arial" panose="020B0604020202020204" pitchFamily="34" charset="0"/>
              <a:buChar char="•"/>
            </a:pPr>
            <a:endParaRPr lang="en-NO" dirty="0"/>
          </a:p>
          <a:p>
            <a:pPr marL="285750" indent="-285750">
              <a:buFont typeface="Arial" panose="020B0604020202020204" pitchFamily="34" charset="0"/>
              <a:buChar char="•"/>
            </a:pPr>
            <a:r>
              <a:rPr lang="en-NO" dirty="0"/>
              <a:t>Fish are sometimes considered as "alternatives" to experiments on mammals</a:t>
            </a:r>
          </a:p>
          <a:p>
            <a:pPr marL="285750" indent="-285750">
              <a:buFont typeface="Arial" panose="020B0604020202020204" pitchFamily="34" charset="0"/>
              <a:buChar char="•"/>
            </a:pPr>
            <a:r>
              <a:rPr lang="en-NO" dirty="0"/>
              <a:t>Zebrafish are known to be robust animals</a:t>
            </a:r>
          </a:p>
        </p:txBody>
      </p:sp>
      <p:pic>
        <p:nvPicPr>
          <p:cNvPr id="2" name="Audio 1">
            <a:hlinkClick r:id="" action="ppaction://media"/>
            <a:extLst>
              <a:ext uri="{FF2B5EF4-FFF2-40B4-BE49-F238E27FC236}">
                <a16:creationId xmlns:a16="http://schemas.microsoft.com/office/drawing/2014/main" id="{B61CA510-B64A-435E-8EE3-90156031E7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063912270"/>
      </p:ext>
    </p:extLst>
  </p:cSld>
  <p:clrMapOvr>
    <a:masterClrMapping/>
  </p:clrMapOvr>
  <mc:AlternateContent xmlns:mc="http://schemas.openxmlformats.org/markup-compatibility/2006" xmlns:p14="http://schemas.microsoft.com/office/powerpoint/2010/main">
    <mc:Choice Requires="p14">
      <p:transition spd="slow" p14:dur="2000" advTm="55569"/>
    </mc:Choice>
    <mc:Fallback xmlns="">
      <p:transition spd="slow" advTm="55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84167" y="514164"/>
            <a:ext cx="5957888" cy="4188198"/>
          </a:xfrm>
          <a:prstGeom prst="rect">
            <a:avLst/>
          </a:prstGeom>
          <a:noFill/>
        </p:spPr>
        <p:txBody>
          <a:bodyPr wrap="square" rtlCol="0">
            <a:spAutoFit/>
          </a:bodyPr>
          <a:lstStyle/>
          <a:p>
            <a:r>
              <a:rPr lang="en-GB" sz="1600" b="1" dirty="0"/>
              <a:t>We have been trying to solve the reproducibility problem for a long time – with reporting guidelines...!</a:t>
            </a:r>
          </a:p>
          <a:p>
            <a:endParaRPr lang="en-GB" sz="1350" dirty="0"/>
          </a:p>
          <a:p>
            <a:pPr marL="257168" indent="-257168">
              <a:lnSpc>
                <a:spcPct val="150000"/>
              </a:lnSpc>
              <a:buFont typeface="Arial" charset="0"/>
              <a:buChar char="•"/>
            </a:pPr>
            <a:r>
              <a:rPr lang="nb-NO" sz="1350" dirty="0"/>
              <a:t>Guidelines for </a:t>
            </a:r>
            <a:r>
              <a:rPr lang="nb-NO" sz="1350" dirty="0" err="1"/>
              <a:t>specification</a:t>
            </a:r>
            <a:r>
              <a:rPr lang="nb-NO" sz="1350" dirty="0"/>
              <a:t> </a:t>
            </a:r>
            <a:r>
              <a:rPr lang="nb-NO" sz="1350" dirty="0" err="1"/>
              <a:t>of</a:t>
            </a:r>
            <a:r>
              <a:rPr lang="nb-NO" sz="1350" dirty="0"/>
              <a:t> </a:t>
            </a:r>
            <a:r>
              <a:rPr lang="nb-NO" sz="1350" dirty="0" err="1"/>
              <a:t>animals</a:t>
            </a:r>
            <a:r>
              <a:rPr lang="nb-NO" sz="1350" dirty="0"/>
              <a:t> and </a:t>
            </a:r>
            <a:r>
              <a:rPr lang="nb-NO" sz="1350" dirty="0" err="1"/>
              <a:t>husbandry</a:t>
            </a:r>
            <a:r>
              <a:rPr lang="nb-NO" sz="1350" dirty="0"/>
              <a:t> </a:t>
            </a:r>
            <a:r>
              <a:rPr lang="nb-NO" sz="1350" dirty="0" err="1"/>
              <a:t>methods</a:t>
            </a:r>
            <a:r>
              <a:rPr lang="nb-NO" sz="1350" dirty="0"/>
              <a:t> </a:t>
            </a:r>
            <a:r>
              <a:rPr lang="nb-NO" sz="1350" dirty="0" err="1"/>
              <a:t>when</a:t>
            </a:r>
            <a:r>
              <a:rPr lang="nb-NO" sz="1350" dirty="0"/>
              <a:t> </a:t>
            </a:r>
            <a:r>
              <a:rPr lang="nb-NO" sz="1350" dirty="0" err="1"/>
              <a:t>reporting</a:t>
            </a:r>
            <a:r>
              <a:rPr lang="nb-NO" sz="1350" dirty="0"/>
              <a:t> </a:t>
            </a:r>
            <a:r>
              <a:rPr lang="nb-NO" sz="1350" dirty="0" err="1"/>
              <a:t>the</a:t>
            </a:r>
            <a:r>
              <a:rPr lang="nb-NO" sz="1350" dirty="0"/>
              <a:t> </a:t>
            </a:r>
            <a:r>
              <a:rPr lang="nb-NO" sz="1350" dirty="0" err="1"/>
              <a:t>results</a:t>
            </a:r>
            <a:r>
              <a:rPr lang="nb-NO" sz="1350" dirty="0"/>
              <a:t> </a:t>
            </a:r>
            <a:r>
              <a:rPr lang="nb-NO" sz="1350" dirty="0" err="1"/>
              <a:t>of</a:t>
            </a:r>
            <a:r>
              <a:rPr lang="nb-NO" sz="1350" dirty="0"/>
              <a:t> animal </a:t>
            </a:r>
            <a:r>
              <a:rPr lang="nb-NO" sz="1350" dirty="0" err="1"/>
              <a:t>experiments</a:t>
            </a:r>
            <a:r>
              <a:rPr lang="nb-NO" sz="1350" dirty="0"/>
              <a:t> (GV-SOLAS, 1985)</a:t>
            </a:r>
          </a:p>
          <a:p>
            <a:pPr marL="257168" indent="-257168">
              <a:lnSpc>
                <a:spcPct val="150000"/>
              </a:lnSpc>
              <a:buFont typeface="Arial" charset="0"/>
              <a:buChar char="•"/>
            </a:pPr>
            <a:r>
              <a:rPr lang="en-GB" sz="1350" dirty="0"/>
              <a:t>Reporting animal use in scientific papers (Jane Smith </a:t>
            </a:r>
            <a:r>
              <a:rPr lang="en-GB" sz="1350" i="1" dirty="0"/>
              <a:t>et al.)</a:t>
            </a:r>
            <a:r>
              <a:rPr lang="en-GB" sz="1350" dirty="0"/>
              <a:t>, 1997</a:t>
            </a:r>
          </a:p>
          <a:p>
            <a:pPr marL="257168" indent="-257168">
              <a:lnSpc>
                <a:spcPct val="150000"/>
              </a:lnSpc>
              <a:buFont typeface="Arial" charset="0"/>
              <a:buChar char="•"/>
            </a:pPr>
            <a:r>
              <a:rPr lang="en-GB" sz="1350" dirty="0" err="1"/>
              <a:t>Öbrink</a:t>
            </a:r>
            <a:r>
              <a:rPr lang="en-GB" sz="1350" dirty="0"/>
              <a:t> &amp; </a:t>
            </a:r>
            <a:r>
              <a:rPr lang="en-GB" sz="1350" dirty="0" err="1"/>
              <a:t>Rehbinder</a:t>
            </a:r>
            <a:r>
              <a:rPr lang="en-GB" sz="1350" dirty="0"/>
              <a:t>: Animal definition: a necessity for the validity of animal experiments? </a:t>
            </a:r>
            <a:r>
              <a:rPr lang="nb-NO" sz="1350" i="1" dirty="0"/>
              <a:t>Laboratory </a:t>
            </a:r>
            <a:r>
              <a:rPr lang="nb-NO" sz="1350" i="1" dirty="0" err="1"/>
              <a:t>Animals</a:t>
            </a:r>
            <a:r>
              <a:rPr lang="nb-NO" sz="1350" i="1" dirty="0"/>
              <a:t>,</a:t>
            </a:r>
            <a:r>
              <a:rPr lang="nb-NO" sz="1350" dirty="0"/>
              <a:t> 2000</a:t>
            </a:r>
          </a:p>
          <a:p>
            <a:pPr marL="257168" indent="-257168">
              <a:lnSpc>
                <a:spcPct val="150000"/>
              </a:lnSpc>
              <a:buFont typeface="Arial" charset="0"/>
              <a:buChar char="•"/>
            </a:pPr>
            <a:r>
              <a:rPr lang="nb-NO" sz="1350" dirty="0">
                <a:solidFill>
                  <a:srgbClr val="FF0000"/>
                </a:solidFill>
              </a:rPr>
              <a:t>Guidelines for </a:t>
            </a:r>
            <a:r>
              <a:rPr lang="nb-NO" sz="1350" dirty="0" err="1">
                <a:solidFill>
                  <a:srgbClr val="FF0000"/>
                </a:solidFill>
              </a:rPr>
              <a:t>reporting</a:t>
            </a:r>
            <a:r>
              <a:rPr lang="nb-NO" sz="1350" dirty="0">
                <a:solidFill>
                  <a:srgbClr val="FF0000"/>
                </a:solidFill>
              </a:rPr>
              <a:t> </a:t>
            </a:r>
            <a:r>
              <a:rPr lang="nb-NO" sz="1350" dirty="0" err="1">
                <a:solidFill>
                  <a:srgbClr val="FF0000"/>
                </a:solidFill>
              </a:rPr>
              <a:t>the</a:t>
            </a:r>
            <a:r>
              <a:rPr lang="nb-NO" sz="1350" dirty="0">
                <a:solidFill>
                  <a:srgbClr val="FF0000"/>
                </a:solidFill>
              </a:rPr>
              <a:t> </a:t>
            </a:r>
            <a:r>
              <a:rPr lang="nb-NO" sz="1350" dirty="0" err="1">
                <a:solidFill>
                  <a:srgbClr val="FF0000"/>
                </a:solidFill>
              </a:rPr>
              <a:t>results</a:t>
            </a:r>
            <a:r>
              <a:rPr lang="nb-NO" sz="1350" dirty="0">
                <a:solidFill>
                  <a:srgbClr val="FF0000"/>
                </a:solidFill>
              </a:rPr>
              <a:t> </a:t>
            </a:r>
            <a:r>
              <a:rPr lang="nb-NO" sz="1350" dirty="0" err="1">
                <a:solidFill>
                  <a:srgbClr val="FF0000"/>
                </a:solidFill>
              </a:rPr>
              <a:t>of</a:t>
            </a:r>
            <a:r>
              <a:rPr lang="nb-NO" sz="1350" dirty="0">
                <a:solidFill>
                  <a:srgbClr val="FF0000"/>
                </a:solidFill>
              </a:rPr>
              <a:t> </a:t>
            </a:r>
            <a:r>
              <a:rPr lang="nb-NO" sz="1350" dirty="0" err="1">
                <a:solidFill>
                  <a:srgbClr val="FF0000"/>
                </a:solidFill>
              </a:rPr>
              <a:t>experiments</a:t>
            </a:r>
            <a:r>
              <a:rPr lang="nb-NO" sz="1350" dirty="0">
                <a:solidFill>
                  <a:srgbClr val="FF0000"/>
                </a:solidFill>
              </a:rPr>
              <a:t> </a:t>
            </a:r>
            <a:r>
              <a:rPr lang="nb-NO" sz="1350" dirty="0" err="1">
                <a:solidFill>
                  <a:srgbClr val="FF0000"/>
                </a:solidFill>
              </a:rPr>
              <a:t>on</a:t>
            </a:r>
            <a:r>
              <a:rPr lang="nb-NO" sz="1350" dirty="0">
                <a:solidFill>
                  <a:srgbClr val="FF0000"/>
                </a:solidFill>
              </a:rPr>
              <a:t> </a:t>
            </a:r>
            <a:r>
              <a:rPr lang="nb-NO" sz="1350" dirty="0" err="1">
                <a:solidFill>
                  <a:srgbClr val="FF0000"/>
                </a:solidFill>
              </a:rPr>
              <a:t>fish</a:t>
            </a:r>
            <a:r>
              <a:rPr lang="nb-NO" sz="1350" dirty="0">
                <a:solidFill>
                  <a:srgbClr val="FF0000"/>
                </a:solidFill>
              </a:rPr>
              <a:t> (2000)</a:t>
            </a:r>
            <a:endParaRPr lang="en-GB" sz="1350" dirty="0"/>
          </a:p>
          <a:p>
            <a:pPr marL="257168" indent="-257168">
              <a:lnSpc>
                <a:spcPct val="150000"/>
              </a:lnSpc>
              <a:buFont typeface="Arial" charset="0"/>
              <a:buChar char="•"/>
            </a:pPr>
            <a:r>
              <a:rPr lang="en-GB" sz="1350" dirty="0"/>
              <a:t>ARRIVE Guidelines, 2010 (Kilkenny </a:t>
            </a:r>
            <a:r>
              <a:rPr lang="en-GB" sz="1350" i="1" dirty="0"/>
              <a:t>et al.</a:t>
            </a:r>
            <a:r>
              <a:rPr lang="en-GB" sz="1350" dirty="0"/>
              <a:t>, NC3Rs) and ARRIVE v.2 2019</a:t>
            </a:r>
          </a:p>
          <a:p>
            <a:pPr marL="257168" indent="-257168">
              <a:lnSpc>
                <a:spcPct val="150000"/>
              </a:lnSpc>
              <a:buFont typeface="Arial" charset="0"/>
              <a:buChar char="•"/>
            </a:pPr>
            <a:r>
              <a:rPr lang="en-GB" sz="1350" dirty="0"/>
              <a:t>Gold Standard Publication Checklist, 2010 (SYRCLE)</a:t>
            </a:r>
          </a:p>
          <a:p>
            <a:pPr marL="257168" indent="-257168">
              <a:lnSpc>
                <a:spcPct val="150000"/>
              </a:lnSpc>
              <a:buFont typeface="Arial" charset="0"/>
              <a:buChar char="•"/>
            </a:pPr>
            <a:r>
              <a:rPr lang="en-GB" sz="1350" dirty="0"/>
              <a:t>Institute for Laboratory Animal Research, NRC, 2011</a:t>
            </a:r>
          </a:p>
          <a:p>
            <a:pPr marL="257168" indent="-257168">
              <a:lnSpc>
                <a:spcPct val="150000"/>
              </a:lnSpc>
              <a:buFont typeface="Arial" charset="0"/>
              <a:buChar char="•"/>
            </a:pPr>
            <a:r>
              <a:rPr lang="en-GB" sz="1350" dirty="0"/>
              <a:t>Instructions to authors, in many journals</a:t>
            </a:r>
          </a:p>
          <a:p>
            <a:pPr lvl="1">
              <a:lnSpc>
                <a:spcPct val="150000"/>
              </a:lnSpc>
            </a:pPr>
            <a:r>
              <a:rPr lang="en-GB" sz="1350" dirty="0"/>
              <a:t>e.g. Nature’s Reporting Checklist</a:t>
            </a:r>
          </a:p>
        </p:txBody>
      </p:sp>
      <p:pic>
        <p:nvPicPr>
          <p:cNvPr id="3" name="Picture 3" descr="logo-medstjerne-stor copy">
            <a:extLst>
              <a:ext uri="{FF2B5EF4-FFF2-40B4-BE49-F238E27FC236}">
                <a16:creationId xmlns:a16="http://schemas.microsoft.com/office/drawing/2014/main" id="{F37F2A04-6FB4-F84C-B071-82656C6E2FA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122426" y="9934"/>
            <a:ext cx="1878575" cy="457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a:extLst>
              <a:ext uri="{FF2B5EF4-FFF2-40B4-BE49-F238E27FC236}">
                <a16:creationId xmlns:a16="http://schemas.microsoft.com/office/drawing/2014/main" id="{DADD52DF-D8DB-6646-8DA7-917104B3F47B}"/>
              </a:ext>
            </a:extLst>
          </p:cNvPr>
          <p:cNvSpPr/>
          <p:nvPr/>
        </p:nvSpPr>
        <p:spPr>
          <a:xfrm>
            <a:off x="1208995" y="4803735"/>
            <a:ext cx="2284600" cy="253916"/>
          </a:xfrm>
          <a:prstGeom prst="rect">
            <a:avLst/>
          </a:prstGeom>
        </p:spPr>
        <p:txBody>
          <a:bodyPr wrap="none">
            <a:spAutoFit/>
          </a:bodyPr>
          <a:lstStyle/>
          <a:p>
            <a:r>
              <a:rPr lang="nb-NO" sz="1050" dirty="0" err="1">
                <a:latin typeface="Calibri" panose="020F0502020204030204" pitchFamily="34" charset="0"/>
                <a:ea typeface="Calibri" panose="020F0502020204030204" pitchFamily="34" charset="0"/>
                <a:cs typeface="Times New Roman" panose="02020603050405020304" pitchFamily="18" charset="0"/>
              </a:rPr>
              <a:t>Norecopa</a:t>
            </a:r>
            <a:r>
              <a:rPr lang="nb-NO" sz="1050" dirty="0">
                <a:latin typeface="Calibri" panose="020F0502020204030204" pitchFamily="34" charset="0"/>
                <a:ea typeface="Calibri" panose="020F0502020204030204" pitchFamily="34" charset="0"/>
                <a:cs typeface="Times New Roman" panose="02020603050405020304" pitchFamily="18" charset="0"/>
              </a:rPr>
              <a:t>: PREPARE for </a:t>
            </a:r>
            <a:r>
              <a:rPr lang="nb-NO" sz="1050" dirty="0" err="1">
                <a:latin typeface="Calibri" panose="020F0502020204030204" pitchFamily="34" charset="0"/>
                <a:ea typeface="Calibri" panose="020F0502020204030204" pitchFamily="34" charset="0"/>
                <a:cs typeface="Times New Roman" panose="02020603050405020304" pitchFamily="18" charset="0"/>
              </a:rPr>
              <a:t>better</a:t>
            </a:r>
            <a:r>
              <a:rPr lang="nb-NO" sz="1050" dirty="0">
                <a:latin typeface="Calibri" panose="020F0502020204030204" pitchFamily="34" charset="0"/>
                <a:ea typeface="Calibri" panose="020F0502020204030204" pitchFamily="34" charset="0"/>
                <a:cs typeface="Times New Roman" panose="02020603050405020304" pitchFamily="18" charset="0"/>
              </a:rPr>
              <a:t> Science</a:t>
            </a:r>
            <a:endParaRPr lang="nb-NO" sz="1050" dirty="0"/>
          </a:p>
        </p:txBody>
      </p:sp>
      <p:pic>
        <p:nvPicPr>
          <p:cNvPr id="2" name="Audio 1">
            <a:hlinkClick r:id="" action="ppaction://media"/>
            <a:extLst>
              <a:ext uri="{FF2B5EF4-FFF2-40B4-BE49-F238E27FC236}">
                <a16:creationId xmlns:a16="http://schemas.microsoft.com/office/drawing/2014/main" id="{B94AC944-6061-421E-934D-259D3B2801F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806854298"/>
      </p:ext>
    </p:extLst>
  </p:cSld>
  <p:clrMapOvr>
    <a:masterClrMapping/>
  </p:clrMapOvr>
  <mc:AlternateContent xmlns:mc="http://schemas.openxmlformats.org/markup-compatibility/2006" xmlns:p14="http://schemas.microsoft.com/office/powerpoint/2010/main">
    <mc:Choice Requires="p14">
      <p:transition spd="slow" p14:dur="2000" advTm="36153"/>
    </mc:Choice>
    <mc:Fallback xmlns="">
      <p:transition spd="slow" advTm="36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82147" y="2882347"/>
            <a:ext cx="1867819" cy="207749"/>
          </a:xfrm>
          <a:prstGeom prst="rect">
            <a:avLst/>
          </a:prstGeom>
          <a:noFill/>
        </p:spPr>
        <p:txBody>
          <a:bodyPr wrap="none" rtlCol="0">
            <a:spAutoFit/>
          </a:bodyPr>
          <a:lstStyle/>
          <a:p>
            <a:r>
              <a:rPr lang="en-GB" sz="750" dirty="0"/>
              <a:t>https://</a:t>
            </a:r>
            <a:r>
              <a:rPr lang="en-GB" sz="750" dirty="0" err="1"/>
              <a:t>www.bls.gov</a:t>
            </a:r>
            <a:r>
              <a:rPr lang="en-GB" sz="750" dirty="0"/>
              <a:t>/ooh/images/3077.jpg</a:t>
            </a:r>
          </a:p>
        </p:txBody>
      </p:sp>
      <p:pic>
        <p:nvPicPr>
          <p:cNvPr id="5" name="Picture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10330" y="49697"/>
            <a:ext cx="1980726" cy="2773017"/>
          </a:xfrm>
          <a:prstGeom prst="rect">
            <a:avLst/>
          </a:prstGeom>
        </p:spPr>
      </p:pic>
      <p:sp>
        <p:nvSpPr>
          <p:cNvPr id="8" name="TextBox 7"/>
          <p:cNvSpPr txBox="1"/>
          <p:nvPr/>
        </p:nvSpPr>
        <p:spPr>
          <a:xfrm>
            <a:off x="5690151" y="4606789"/>
            <a:ext cx="1383712" cy="207749"/>
          </a:xfrm>
          <a:prstGeom prst="rect">
            <a:avLst/>
          </a:prstGeom>
          <a:noFill/>
        </p:spPr>
        <p:txBody>
          <a:bodyPr wrap="none" rtlCol="0">
            <a:spAutoFit/>
          </a:bodyPr>
          <a:lstStyle/>
          <a:p>
            <a:r>
              <a:rPr lang="en-GB" sz="750" dirty="0"/>
              <a:t>https://</a:t>
            </a:r>
            <a:r>
              <a:rPr lang="en-GB" sz="750" dirty="0" err="1"/>
              <a:t>www.dreamstime.com</a:t>
            </a:r>
            <a:endParaRPr lang="en-GB" sz="750" dirty="0"/>
          </a:p>
        </p:txBody>
      </p:sp>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60844" y="2459600"/>
            <a:ext cx="3170582" cy="2112401"/>
          </a:xfrm>
          <a:prstGeom prst="rect">
            <a:avLst/>
          </a:prstGeom>
        </p:spPr>
      </p:pic>
      <p:sp>
        <p:nvSpPr>
          <p:cNvPr id="3" name="TextBox 2">
            <a:extLst>
              <a:ext uri="{FF2B5EF4-FFF2-40B4-BE49-F238E27FC236}">
                <a16:creationId xmlns:a16="http://schemas.microsoft.com/office/drawing/2014/main" id="{0F7C1944-9E74-594F-93ED-E3DA16DC393E}"/>
              </a:ext>
            </a:extLst>
          </p:cNvPr>
          <p:cNvSpPr txBox="1"/>
          <p:nvPr/>
        </p:nvSpPr>
        <p:spPr>
          <a:xfrm>
            <a:off x="3320016" y="816050"/>
            <a:ext cx="3062185" cy="507831"/>
          </a:xfrm>
          <a:prstGeom prst="rect">
            <a:avLst/>
          </a:prstGeom>
          <a:noFill/>
        </p:spPr>
        <p:txBody>
          <a:bodyPr wrap="none" rtlCol="0">
            <a:spAutoFit/>
          </a:bodyPr>
          <a:lstStyle/>
          <a:p>
            <a:r>
              <a:rPr lang="en-GB" sz="2700" dirty="0"/>
              <a:t>PREPARE </a:t>
            </a:r>
            <a:r>
              <a:rPr lang="en-GB" sz="2700" b="1" i="1" dirty="0">
                <a:solidFill>
                  <a:srgbClr val="7030A0"/>
                </a:solidFill>
              </a:rPr>
              <a:t>from day 1</a:t>
            </a:r>
          </a:p>
        </p:txBody>
      </p:sp>
      <p:sp>
        <p:nvSpPr>
          <p:cNvPr id="7" name="TextBox 6">
            <a:extLst>
              <a:ext uri="{FF2B5EF4-FFF2-40B4-BE49-F238E27FC236}">
                <a16:creationId xmlns:a16="http://schemas.microsoft.com/office/drawing/2014/main" id="{51049BC6-5E1A-4447-B9D2-2FECF5963028}"/>
              </a:ext>
            </a:extLst>
          </p:cNvPr>
          <p:cNvSpPr txBox="1"/>
          <p:nvPr/>
        </p:nvSpPr>
        <p:spPr>
          <a:xfrm>
            <a:off x="5611334" y="1919179"/>
            <a:ext cx="1212191" cy="507831"/>
          </a:xfrm>
          <a:prstGeom prst="rect">
            <a:avLst/>
          </a:prstGeom>
          <a:noFill/>
        </p:spPr>
        <p:txBody>
          <a:bodyPr wrap="none" rtlCol="0">
            <a:spAutoFit/>
          </a:bodyPr>
          <a:lstStyle/>
          <a:p>
            <a:r>
              <a:rPr lang="en-GB" sz="2700" dirty="0"/>
              <a:t>ARRIVE</a:t>
            </a:r>
          </a:p>
        </p:txBody>
      </p:sp>
      <p:pic>
        <p:nvPicPr>
          <p:cNvPr id="9" name="Picture 3" descr="logo-medstjerne-stor copy">
            <a:extLst>
              <a:ext uri="{FF2B5EF4-FFF2-40B4-BE49-F238E27FC236}">
                <a16:creationId xmlns:a16="http://schemas.microsoft.com/office/drawing/2014/main" id="{E4F52D4C-85F4-5D49-8BDE-9AC184A43D9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122426" y="9934"/>
            <a:ext cx="1878575" cy="457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841FE9D5-D7A0-D542-9C9C-5C606C7802DB}"/>
              </a:ext>
            </a:extLst>
          </p:cNvPr>
          <p:cNvSpPr/>
          <p:nvPr/>
        </p:nvSpPr>
        <p:spPr>
          <a:xfrm>
            <a:off x="1208995" y="4803735"/>
            <a:ext cx="2284600" cy="253916"/>
          </a:xfrm>
          <a:prstGeom prst="rect">
            <a:avLst/>
          </a:prstGeom>
        </p:spPr>
        <p:txBody>
          <a:bodyPr wrap="none">
            <a:spAutoFit/>
          </a:bodyPr>
          <a:lstStyle/>
          <a:p>
            <a:r>
              <a:rPr lang="nb-NO" sz="1050" dirty="0" err="1">
                <a:latin typeface="Calibri" panose="020F0502020204030204" pitchFamily="34" charset="0"/>
                <a:ea typeface="Calibri" panose="020F0502020204030204" pitchFamily="34" charset="0"/>
                <a:cs typeface="Times New Roman" panose="02020603050405020304" pitchFamily="18" charset="0"/>
              </a:rPr>
              <a:t>Norecopa</a:t>
            </a:r>
            <a:r>
              <a:rPr lang="nb-NO" sz="1050" dirty="0">
                <a:latin typeface="Calibri" panose="020F0502020204030204" pitchFamily="34" charset="0"/>
                <a:ea typeface="Calibri" panose="020F0502020204030204" pitchFamily="34" charset="0"/>
                <a:cs typeface="Times New Roman" panose="02020603050405020304" pitchFamily="18" charset="0"/>
              </a:rPr>
              <a:t>: PREPARE for </a:t>
            </a:r>
            <a:r>
              <a:rPr lang="nb-NO" sz="1050" dirty="0" err="1">
                <a:latin typeface="Calibri" panose="020F0502020204030204" pitchFamily="34" charset="0"/>
                <a:ea typeface="Calibri" panose="020F0502020204030204" pitchFamily="34" charset="0"/>
                <a:cs typeface="Times New Roman" panose="02020603050405020304" pitchFamily="18" charset="0"/>
              </a:rPr>
              <a:t>better</a:t>
            </a:r>
            <a:r>
              <a:rPr lang="nb-NO" sz="1050" dirty="0">
                <a:latin typeface="Calibri" panose="020F0502020204030204" pitchFamily="34" charset="0"/>
                <a:ea typeface="Calibri" panose="020F0502020204030204" pitchFamily="34" charset="0"/>
                <a:cs typeface="Times New Roman" panose="02020603050405020304" pitchFamily="18" charset="0"/>
              </a:rPr>
              <a:t> Science</a:t>
            </a:r>
            <a:endParaRPr lang="nb-NO" sz="1050" dirty="0"/>
          </a:p>
        </p:txBody>
      </p:sp>
      <p:pic>
        <p:nvPicPr>
          <p:cNvPr id="4" name="Audio 3">
            <a:hlinkClick r:id="" action="ppaction://media"/>
            <a:extLst>
              <a:ext uri="{FF2B5EF4-FFF2-40B4-BE49-F238E27FC236}">
                <a16:creationId xmlns:a16="http://schemas.microsoft.com/office/drawing/2014/main" id="{42F17D09-DC10-4468-855E-4CB7806C12A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136949501"/>
      </p:ext>
    </p:extLst>
  </p:cSld>
  <p:clrMapOvr>
    <a:masterClrMapping/>
  </p:clrMapOvr>
  <mc:AlternateContent xmlns:mc="http://schemas.openxmlformats.org/markup-compatibility/2006" xmlns:p14="http://schemas.microsoft.com/office/powerpoint/2010/main">
    <mc:Choice Requires="p14">
      <p:transition spd="slow" p14:dur="2000" advTm="25902"/>
    </mc:Choice>
    <mc:Fallback xmlns="">
      <p:transition spd="slow" advTm="25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19202" y="190501"/>
            <a:ext cx="3219449" cy="4557638"/>
          </a:xfrm>
          <a:prstGeom prst="rect">
            <a:avLst/>
          </a:prstGeom>
          <a:noFill/>
          <a:ln w="34925">
            <a:solidFill>
              <a:srgbClr val="0070C0"/>
            </a:solidFill>
          </a:ln>
        </p:spPr>
      </p:pic>
      <p:sp>
        <p:nvSpPr>
          <p:cNvPr id="12" name="TextBox 11"/>
          <p:cNvSpPr txBox="1"/>
          <p:nvPr/>
        </p:nvSpPr>
        <p:spPr>
          <a:xfrm>
            <a:off x="4514852" y="828676"/>
            <a:ext cx="3390899" cy="577081"/>
          </a:xfrm>
          <a:prstGeom prst="rect">
            <a:avLst/>
          </a:prstGeom>
          <a:noFill/>
        </p:spPr>
        <p:txBody>
          <a:bodyPr wrap="square" rtlCol="0">
            <a:spAutoFit/>
          </a:bodyPr>
          <a:lstStyle/>
          <a:p>
            <a:pPr algn="ctr"/>
            <a:r>
              <a:rPr lang="en-GB" sz="1050" dirty="0">
                <a:latin typeface="Arial" panose="020B0604020202020204" pitchFamily="34" charset="0"/>
                <a:cs typeface="Arial" panose="020B0604020202020204" pitchFamily="34" charset="0"/>
              </a:rPr>
              <a:t>Pre-published under Open Access on 3 August 2017, sponsored by the Universities Federation for Animal Welfare (UFAW), UK</a:t>
            </a:r>
          </a:p>
        </p:txBody>
      </p:sp>
      <p:sp>
        <p:nvSpPr>
          <p:cNvPr id="13" name="TextBox 12"/>
          <p:cNvSpPr txBox="1"/>
          <p:nvPr/>
        </p:nvSpPr>
        <p:spPr>
          <a:xfrm>
            <a:off x="4686301" y="1543052"/>
            <a:ext cx="3248024" cy="276999"/>
          </a:xfrm>
          <a:prstGeom prst="rect">
            <a:avLst/>
          </a:prstGeom>
          <a:noFill/>
        </p:spPr>
        <p:txBody>
          <a:bodyPr wrap="square" rtlCol="0">
            <a:spAutoFit/>
          </a:bodyPr>
          <a:lstStyle/>
          <a:p>
            <a:pPr algn="ctr"/>
            <a:r>
              <a:rPr lang="en-GB" sz="1200" b="1" dirty="0">
                <a:solidFill>
                  <a:srgbClr val="0000FF"/>
                </a:solidFill>
                <a:latin typeface="+mj-lt"/>
              </a:rPr>
              <a:t>https://</a:t>
            </a:r>
            <a:r>
              <a:rPr lang="en-GB" sz="1200" b="1" dirty="0" err="1">
                <a:solidFill>
                  <a:srgbClr val="0000FF"/>
                </a:solidFill>
                <a:latin typeface="+mj-lt"/>
              </a:rPr>
              <a:t>doi.org</a:t>
            </a:r>
            <a:r>
              <a:rPr lang="en-GB" sz="1200" b="1" dirty="0">
                <a:solidFill>
                  <a:srgbClr val="0000FF"/>
                </a:solidFill>
                <a:latin typeface="+mj-lt"/>
              </a:rPr>
              <a:t>/10.1177/0023677217724823</a:t>
            </a:r>
          </a:p>
        </p:txBody>
      </p:sp>
      <p:pic>
        <p:nvPicPr>
          <p:cNvPr id="6" name="Picture 5">
            <a:extLst>
              <a:ext uri="{FF2B5EF4-FFF2-40B4-BE49-F238E27FC236}">
                <a16:creationId xmlns:a16="http://schemas.microsoft.com/office/drawing/2014/main" id="{303732E0-B809-6540-81F6-0B691FCB6CA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60133" y="2031692"/>
            <a:ext cx="882356" cy="438149"/>
          </a:xfrm>
          <a:prstGeom prst="rect">
            <a:avLst/>
          </a:prstGeom>
        </p:spPr>
      </p:pic>
      <p:sp>
        <p:nvSpPr>
          <p:cNvPr id="2" name="TextBox 1">
            <a:extLst>
              <a:ext uri="{FF2B5EF4-FFF2-40B4-BE49-F238E27FC236}">
                <a16:creationId xmlns:a16="http://schemas.microsoft.com/office/drawing/2014/main" id="{E9D72184-9DAB-CF4A-8795-0A2835646032}"/>
              </a:ext>
            </a:extLst>
          </p:cNvPr>
          <p:cNvSpPr txBox="1"/>
          <p:nvPr/>
        </p:nvSpPr>
        <p:spPr>
          <a:xfrm>
            <a:off x="4908986" y="2958511"/>
            <a:ext cx="2694969" cy="1131079"/>
          </a:xfrm>
          <a:prstGeom prst="rect">
            <a:avLst/>
          </a:prstGeom>
          <a:noFill/>
        </p:spPr>
        <p:txBody>
          <a:bodyPr wrap="none" rtlCol="0">
            <a:spAutoFit/>
          </a:bodyPr>
          <a:lstStyle/>
          <a:p>
            <a:pPr algn="ctr"/>
            <a:r>
              <a:rPr lang="nb-NO" sz="1350">
                <a:latin typeface="Arial" panose="020B0604020202020204" pitchFamily="34" charset="0"/>
                <a:cs typeface="Arial" panose="020B0604020202020204" pitchFamily="34" charset="0"/>
              </a:rPr>
              <a:t>Over 11,000 </a:t>
            </a:r>
            <a:r>
              <a:rPr lang="nb-NO" sz="1350" dirty="0" err="1">
                <a:latin typeface="Arial" panose="020B0604020202020204" pitchFamily="34" charset="0"/>
                <a:cs typeface="Arial" panose="020B0604020202020204" pitchFamily="34" charset="0"/>
              </a:rPr>
              <a:t>downloads</a:t>
            </a:r>
            <a:r>
              <a:rPr lang="nb-NO" sz="1350" dirty="0">
                <a:latin typeface="Arial" panose="020B0604020202020204" pitchFamily="34" charset="0"/>
                <a:cs typeface="Arial" panose="020B0604020202020204" pitchFamily="34" charset="0"/>
              </a:rPr>
              <a:t> from </a:t>
            </a:r>
            <a:r>
              <a:rPr lang="nb-NO" sz="1350" dirty="0" err="1">
                <a:latin typeface="Arial" panose="020B0604020202020204" pitchFamily="34" charset="0"/>
                <a:cs typeface="Arial" panose="020B0604020202020204" pitchFamily="34" charset="0"/>
              </a:rPr>
              <a:t>the</a:t>
            </a:r>
            <a:endParaRPr lang="nb-NO" sz="1350" dirty="0">
              <a:latin typeface="Arial" panose="020B0604020202020204" pitchFamily="34" charset="0"/>
              <a:cs typeface="Arial" panose="020B0604020202020204" pitchFamily="34" charset="0"/>
            </a:endParaRPr>
          </a:p>
          <a:p>
            <a:pPr algn="ctr"/>
            <a:r>
              <a:rPr lang="nb-NO" sz="1350" dirty="0">
                <a:latin typeface="Arial" panose="020B0604020202020204" pitchFamily="34" charset="0"/>
                <a:cs typeface="Arial" panose="020B0604020202020204" pitchFamily="34" charset="0"/>
              </a:rPr>
              <a:t>journal </a:t>
            </a:r>
            <a:r>
              <a:rPr lang="nb-NO" sz="1350" dirty="0" err="1">
                <a:latin typeface="Arial" panose="020B0604020202020204" pitchFamily="34" charset="0"/>
                <a:cs typeface="Arial" panose="020B0604020202020204" pitchFamily="34" charset="0"/>
              </a:rPr>
              <a:t>website</a:t>
            </a:r>
            <a:r>
              <a:rPr lang="nb-NO" sz="1350" dirty="0">
                <a:latin typeface="Arial" panose="020B0604020202020204" pitchFamily="34" charset="0"/>
                <a:cs typeface="Arial" panose="020B0604020202020204" pitchFamily="34" charset="0"/>
              </a:rPr>
              <a:t> so far</a:t>
            </a:r>
          </a:p>
          <a:p>
            <a:pPr algn="ctr"/>
            <a:endParaRPr lang="nb-NO" sz="1350" dirty="0">
              <a:latin typeface="Arial" panose="020B0604020202020204" pitchFamily="34" charset="0"/>
              <a:cs typeface="Arial" panose="020B0604020202020204" pitchFamily="34" charset="0"/>
            </a:endParaRPr>
          </a:p>
          <a:p>
            <a:pPr algn="ctr"/>
            <a:r>
              <a:rPr lang="nb-NO" sz="1350" dirty="0" err="1">
                <a:latin typeface="Arial" panose="020B0604020202020204" pitchFamily="34" charset="0"/>
                <a:cs typeface="Arial" panose="020B0604020202020204" pitchFamily="34" charset="0"/>
              </a:rPr>
              <a:t>Also</a:t>
            </a:r>
            <a:r>
              <a:rPr lang="nb-NO" sz="1350" dirty="0">
                <a:latin typeface="Arial" panose="020B0604020202020204" pitchFamily="34" charset="0"/>
                <a:cs typeface="Arial" panose="020B0604020202020204" pitchFamily="34" charset="0"/>
              </a:rPr>
              <a:t> </a:t>
            </a:r>
            <a:r>
              <a:rPr lang="nb-NO" sz="1350" dirty="0" err="1">
                <a:latin typeface="Arial" panose="020B0604020202020204" pitchFamily="34" charset="0"/>
                <a:cs typeface="Arial" panose="020B0604020202020204" pitchFamily="34" charset="0"/>
              </a:rPr>
              <a:t>downloadable</a:t>
            </a:r>
            <a:r>
              <a:rPr lang="nb-NO" sz="1350" dirty="0">
                <a:latin typeface="Arial" panose="020B0604020202020204" pitchFamily="34" charset="0"/>
                <a:cs typeface="Arial" panose="020B0604020202020204" pitchFamily="34" charset="0"/>
              </a:rPr>
              <a:t> from</a:t>
            </a:r>
          </a:p>
          <a:p>
            <a:pPr algn="ctr"/>
            <a:r>
              <a:rPr lang="nb-NO" sz="1350" dirty="0" err="1">
                <a:solidFill>
                  <a:srgbClr val="0000FF"/>
                </a:solidFill>
                <a:latin typeface="Arial" panose="020B0604020202020204" pitchFamily="34" charset="0"/>
                <a:cs typeface="Arial" panose="020B0604020202020204" pitchFamily="34" charset="0"/>
              </a:rPr>
              <a:t>norecopa.no</a:t>
            </a:r>
            <a:r>
              <a:rPr lang="nb-NO" sz="1350" dirty="0">
                <a:solidFill>
                  <a:srgbClr val="0000FF"/>
                </a:solidFill>
                <a:latin typeface="Arial" panose="020B0604020202020204" pitchFamily="34" charset="0"/>
                <a:cs typeface="Arial" panose="020B0604020202020204" pitchFamily="34" charset="0"/>
              </a:rPr>
              <a:t>/PREPARE</a:t>
            </a:r>
          </a:p>
        </p:txBody>
      </p:sp>
      <p:pic>
        <p:nvPicPr>
          <p:cNvPr id="7" name="Picture 3" descr="logo-medstjerne-stor copy">
            <a:extLst>
              <a:ext uri="{FF2B5EF4-FFF2-40B4-BE49-F238E27FC236}">
                <a16:creationId xmlns:a16="http://schemas.microsoft.com/office/drawing/2014/main" id="{3AB391E2-52D0-534F-AC84-6A799F14A69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122426" y="9934"/>
            <a:ext cx="1878575" cy="457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70DB4BF3-DD0A-3C49-A033-A61EFE1337F5}"/>
              </a:ext>
            </a:extLst>
          </p:cNvPr>
          <p:cNvSpPr/>
          <p:nvPr/>
        </p:nvSpPr>
        <p:spPr>
          <a:xfrm>
            <a:off x="1208995" y="4803735"/>
            <a:ext cx="2284600" cy="253916"/>
          </a:xfrm>
          <a:prstGeom prst="rect">
            <a:avLst/>
          </a:prstGeom>
        </p:spPr>
        <p:txBody>
          <a:bodyPr wrap="none">
            <a:spAutoFit/>
          </a:bodyPr>
          <a:lstStyle/>
          <a:p>
            <a:r>
              <a:rPr lang="nb-NO" sz="1050" dirty="0" err="1">
                <a:latin typeface="Calibri" panose="020F0502020204030204" pitchFamily="34" charset="0"/>
                <a:ea typeface="Calibri" panose="020F0502020204030204" pitchFamily="34" charset="0"/>
                <a:cs typeface="Times New Roman" panose="02020603050405020304" pitchFamily="18" charset="0"/>
              </a:rPr>
              <a:t>Norecopa</a:t>
            </a:r>
            <a:r>
              <a:rPr lang="nb-NO" sz="1050" dirty="0">
                <a:latin typeface="Calibri" panose="020F0502020204030204" pitchFamily="34" charset="0"/>
                <a:ea typeface="Calibri" panose="020F0502020204030204" pitchFamily="34" charset="0"/>
                <a:cs typeface="Times New Roman" panose="02020603050405020304" pitchFamily="18" charset="0"/>
              </a:rPr>
              <a:t>: PREPARE for </a:t>
            </a:r>
            <a:r>
              <a:rPr lang="nb-NO" sz="1050" dirty="0" err="1">
                <a:latin typeface="Calibri" panose="020F0502020204030204" pitchFamily="34" charset="0"/>
                <a:ea typeface="Calibri" panose="020F0502020204030204" pitchFamily="34" charset="0"/>
                <a:cs typeface="Times New Roman" panose="02020603050405020304" pitchFamily="18" charset="0"/>
              </a:rPr>
              <a:t>better</a:t>
            </a:r>
            <a:r>
              <a:rPr lang="nb-NO" sz="1050" dirty="0">
                <a:latin typeface="Calibri" panose="020F0502020204030204" pitchFamily="34" charset="0"/>
                <a:ea typeface="Calibri" panose="020F0502020204030204" pitchFamily="34" charset="0"/>
                <a:cs typeface="Times New Roman" panose="02020603050405020304" pitchFamily="18" charset="0"/>
              </a:rPr>
              <a:t> Science</a:t>
            </a:r>
            <a:endParaRPr lang="nb-NO" sz="1050" dirty="0"/>
          </a:p>
        </p:txBody>
      </p:sp>
      <p:pic>
        <p:nvPicPr>
          <p:cNvPr id="3" name="Audio 2">
            <a:hlinkClick r:id="" action="ppaction://media"/>
            <a:extLst>
              <a:ext uri="{FF2B5EF4-FFF2-40B4-BE49-F238E27FC236}">
                <a16:creationId xmlns:a16="http://schemas.microsoft.com/office/drawing/2014/main" id="{DBD51C92-68BE-4CD4-B447-F62F1CB0BBD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47311062"/>
      </p:ext>
    </p:extLst>
  </p:cSld>
  <p:clrMapOvr>
    <a:masterClrMapping/>
  </p:clrMapOvr>
  <mc:AlternateContent xmlns:mc="http://schemas.openxmlformats.org/markup-compatibility/2006" xmlns:p14="http://schemas.microsoft.com/office/powerpoint/2010/main">
    <mc:Choice Requires="p14">
      <p:transition spd="slow" p14:dur="2000" advTm="11054"/>
    </mc:Choice>
    <mc:Fallback xmlns="">
      <p:transition spd="slow" advTm="11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7084" y="897566"/>
            <a:ext cx="6503289" cy="3693319"/>
          </a:xfrm>
          <a:prstGeom prst="rect">
            <a:avLst/>
          </a:prstGeom>
          <a:noFill/>
        </p:spPr>
        <p:txBody>
          <a:bodyPr wrap="square" rtlCol="0">
            <a:spAutoFit/>
          </a:bodyPr>
          <a:lstStyle/>
          <a:p>
            <a:r>
              <a:rPr lang="en-GB" sz="1350" dirty="0">
                <a:latin typeface="Arial" panose="020B0604020202020204" pitchFamily="34" charset="0"/>
                <a:ea typeface="Arial" charset="0"/>
                <a:cs typeface="Arial" panose="020B0604020202020204" pitchFamily="34" charset="0"/>
              </a:rPr>
              <a:t>PREPARE covers 15 topics:</a:t>
            </a:r>
          </a:p>
          <a:p>
            <a:endParaRPr lang="en-GB" sz="1050" b="1" dirty="0">
              <a:latin typeface="Arial" panose="020B0604020202020204" pitchFamily="34" charset="0"/>
              <a:ea typeface="Arial" charset="0"/>
              <a:cs typeface="Arial" panose="020B0604020202020204" pitchFamily="34" charset="0"/>
            </a:endParaRPr>
          </a:p>
          <a:p>
            <a:r>
              <a:rPr lang="en-GB" sz="1050" b="1" dirty="0">
                <a:latin typeface="Arial" panose="020B0604020202020204" pitchFamily="34" charset="0"/>
                <a:ea typeface="Arial" charset="0"/>
                <a:cs typeface="Arial" panose="020B0604020202020204" pitchFamily="34" charset="0"/>
              </a:rPr>
              <a:t>Formulation of the study</a:t>
            </a:r>
          </a:p>
          <a:p>
            <a:pPr marL="257168" indent="-257168">
              <a:buFont typeface="+mj-lt"/>
              <a:buAutoNum type="arabicPeriod"/>
            </a:pPr>
            <a:r>
              <a:rPr lang="en-GB" sz="1050" dirty="0">
                <a:latin typeface="Arial" panose="020B0604020202020204" pitchFamily="34" charset="0"/>
                <a:ea typeface="Arial" charset="0"/>
                <a:cs typeface="Arial" panose="020B0604020202020204" pitchFamily="34" charset="0"/>
              </a:rPr>
              <a:t>Literature searches</a:t>
            </a:r>
          </a:p>
          <a:p>
            <a:pPr marL="257168" indent="-257168">
              <a:buFont typeface="+mj-lt"/>
              <a:buAutoNum type="arabicPeriod"/>
            </a:pPr>
            <a:r>
              <a:rPr lang="en-GB" sz="1050" dirty="0">
                <a:latin typeface="Arial" panose="020B0604020202020204" pitchFamily="34" charset="0"/>
                <a:ea typeface="Arial" charset="0"/>
                <a:cs typeface="Arial" panose="020B0604020202020204" pitchFamily="34" charset="0"/>
              </a:rPr>
              <a:t>Legal issues</a:t>
            </a:r>
          </a:p>
          <a:p>
            <a:pPr marL="257168" indent="-257168">
              <a:buFont typeface="+mj-lt"/>
              <a:buAutoNum type="arabicPeriod"/>
            </a:pPr>
            <a:r>
              <a:rPr lang="en-GB" sz="1050" dirty="0">
                <a:latin typeface="Arial" panose="020B0604020202020204" pitchFamily="34" charset="0"/>
                <a:ea typeface="Arial" charset="0"/>
                <a:cs typeface="Arial" panose="020B0604020202020204" pitchFamily="34" charset="0"/>
              </a:rPr>
              <a:t>Ethical issues, harm-benefit assessment and humane endpoints</a:t>
            </a:r>
          </a:p>
          <a:p>
            <a:pPr marL="257168" indent="-257168">
              <a:buFont typeface="+mj-lt"/>
              <a:buAutoNum type="arabicPeriod"/>
            </a:pPr>
            <a:r>
              <a:rPr lang="en-GB" sz="1050" dirty="0">
                <a:latin typeface="Arial" panose="020B0604020202020204" pitchFamily="34" charset="0"/>
                <a:ea typeface="Arial" charset="0"/>
                <a:cs typeface="Arial" panose="020B0604020202020204" pitchFamily="34" charset="0"/>
              </a:rPr>
              <a:t>Experimental design and statistical analysis</a:t>
            </a:r>
            <a:endParaRPr lang="en-GB" sz="1050" b="1" dirty="0">
              <a:latin typeface="Arial" panose="020B0604020202020204" pitchFamily="34" charset="0"/>
              <a:ea typeface="Arial" charset="0"/>
              <a:cs typeface="Arial" panose="020B0604020202020204" pitchFamily="34" charset="0"/>
            </a:endParaRPr>
          </a:p>
          <a:p>
            <a:endParaRPr lang="en-GB" sz="1050" b="1" dirty="0">
              <a:latin typeface="Arial" panose="020B0604020202020204" pitchFamily="34" charset="0"/>
              <a:ea typeface="Arial" charset="0"/>
              <a:cs typeface="Arial" panose="020B0604020202020204" pitchFamily="34" charset="0"/>
            </a:endParaRPr>
          </a:p>
          <a:p>
            <a:r>
              <a:rPr lang="en-GB" sz="1050" b="1" dirty="0">
                <a:latin typeface="Arial" panose="020B0604020202020204" pitchFamily="34" charset="0"/>
                <a:ea typeface="Arial" charset="0"/>
                <a:cs typeface="Arial" panose="020B0604020202020204" pitchFamily="34" charset="0"/>
              </a:rPr>
              <a:t>Dialogue between scientists and the animal facility</a:t>
            </a:r>
          </a:p>
          <a:p>
            <a:pPr marL="257168" indent="-257168">
              <a:buFont typeface="+mj-lt"/>
              <a:buAutoNum type="arabicPeriod" startAt="5"/>
            </a:pPr>
            <a:r>
              <a:rPr lang="en-GB" sz="1050" dirty="0">
                <a:latin typeface="Arial" panose="020B0604020202020204" pitchFamily="34" charset="0"/>
                <a:ea typeface="Arial" charset="0"/>
                <a:cs typeface="Arial" panose="020B0604020202020204" pitchFamily="34" charset="0"/>
              </a:rPr>
              <a:t>Objectives and timescale, funding and division of labour</a:t>
            </a:r>
          </a:p>
          <a:p>
            <a:pPr marL="257168" indent="-257168">
              <a:buFont typeface="+mj-lt"/>
              <a:buAutoNum type="arabicPeriod" startAt="5"/>
            </a:pPr>
            <a:r>
              <a:rPr lang="en-GB" sz="1050" dirty="0">
                <a:latin typeface="Arial" panose="020B0604020202020204" pitchFamily="34" charset="0"/>
                <a:ea typeface="Arial" charset="0"/>
                <a:cs typeface="Arial" panose="020B0604020202020204" pitchFamily="34" charset="0"/>
              </a:rPr>
              <a:t>Facility evaluation</a:t>
            </a:r>
          </a:p>
          <a:p>
            <a:pPr marL="257168" indent="-257168">
              <a:buFont typeface="+mj-lt"/>
              <a:buAutoNum type="arabicPeriod" startAt="5"/>
            </a:pPr>
            <a:r>
              <a:rPr lang="en-GB" sz="1050" dirty="0">
                <a:latin typeface="Arial" panose="020B0604020202020204" pitchFamily="34" charset="0"/>
                <a:ea typeface="Arial" charset="0"/>
                <a:cs typeface="Arial" panose="020B0604020202020204" pitchFamily="34" charset="0"/>
              </a:rPr>
              <a:t>Education and training</a:t>
            </a:r>
          </a:p>
          <a:p>
            <a:pPr marL="257168" indent="-257168">
              <a:buFont typeface="+mj-lt"/>
              <a:buAutoNum type="arabicPeriod" startAt="5"/>
            </a:pPr>
            <a:r>
              <a:rPr lang="en-GB" sz="1050" dirty="0">
                <a:latin typeface="Arial" panose="020B0604020202020204" pitchFamily="34" charset="0"/>
                <a:ea typeface="Arial" charset="0"/>
                <a:cs typeface="Arial" panose="020B0604020202020204" pitchFamily="34" charset="0"/>
              </a:rPr>
              <a:t>Health risks, waste disposal and decontamination</a:t>
            </a:r>
          </a:p>
          <a:p>
            <a:pPr marL="257168" indent="-257168">
              <a:buFont typeface="+mj-lt"/>
              <a:buAutoNum type="arabicPeriod" startAt="5"/>
            </a:pPr>
            <a:endParaRPr lang="en-GB" sz="1050" b="1" dirty="0">
              <a:latin typeface="Arial" panose="020B0604020202020204" pitchFamily="34" charset="0"/>
              <a:ea typeface="Arial" charset="0"/>
              <a:cs typeface="Arial" panose="020B0604020202020204" pitchFamily="34" charset="0"/>
            </a:endParaRPr>
          </a:p>
          <a:p>
            <a:r>
              <a:rPr lang="en-GB" sz="1050" b="1" dirty="0">
                <a:latin typeface="Arial" panose="020B0604020202020204" pitchFamily="34" charset="0"/>
                <a:ea typeface="Arial" charset="0"/>
                <a:cs typeface="Arial" panose="020B0604020202020204" pitchFamily="34" charset="0"/>
              </a:rPr>
              <a:t>Methods</a:t>
            </a:r>
          </a:p>
          <a:p>
            <a:pPr marL="257168" indent="-257168">
              <a:buFont typeface="+mj-lt"/>
              <a:buAutoNum type="arabicPeriod" startAt="9"/>
            </a:pPr>
            <a:r>
              <a:rPr lang="en-GB" sz="1050" dirty="0">
                <a:latin typeface="Arial" panose="020B0604020202020204" pitchFamily="34" charset="0"/>
                <a:ea typeface="Arial" charset="0"/>
                <a:cs typeface="Arial" panose="020B0604020202020204" pitchFamily="34" charset="0"/>
              </a:rPr>
              <a:t>Test substances and procedures</a:t>
            </a:r>
          </a:p>
          <a:p>
            <a:pPr marL="257168" indent="-257168">
              <a:buFont typeface="+mj-lt"/>
              <a:buAutoNum type="arabicPeriod" startAt="9"/>
            </a:pPr>
            <a:r>
              <a:rPr lang="en-GB" sz="1050" dirty="0">
                <a:latin typeface="Arial" panose="020B0604020202020204" pitchFamily="34" charset="0"/>
                <a:ea typeface="Arial" charset="0"/>
                <a:cs typeface="Arial" panose="020B0604020202020204" pitchFamily="34" charset="0"/>
              </a:rPr>
              <a:t>Experimental animals</a:t>
            </a:r>
          </a:p>
          <a:p>
            <a:pPr marL="257168" indent="-257168">
              <a:buFont typeface="+mj-lt"/>
              <a:buAutoNum type="arabicPeriod" startAt="9"/>
            </a:pPr>
            <a:r>
              <a:rPr lang="en-GB" sz="1050" dirty="0">
                <a:latin typeface="Arial" panose="020B0604020202020204" pitchFamily="34" charset="0"/>
                <a:ea typeface="Arial" charset="0"/>
                <a:cs typeface="Arial" panose="020B0604020202020204" pitchFamily="34" charset="0"/>
              </a:rPr>
              <a:t>Quarantine and health monitoring</a:t>
            </a:r>
          </a:p>
          <a:p>
            <a:pPr marL="257168" indent="-257168">
              <a:buFont typeface="+mj-lt"/>
              <a:buAutoNum type="arabicPeriod" startAt="9"/>
            </a:pPr>
            <a:r>
              <a:rPr lang="en-GB" sz="1050" dirty="0">
                <a:latin typeface="Arial" panose="020B0604020202020204" pitchFamily="34" charset="0"/>
                <a:ea typeface="Arial" charset="0"/>
                <a:cs typeface="Arial" panose="020B0604020202020204" pitchFamily="34" charset="0"/>
              </a:rPr>
              <a:t>Housing and husbandry</a:t>
            </a:r>
          </a:p>
          <a:p>
            <a:pPr marL="257168" indent="-257168">
              <a:buFont typeface="+mj-lt"/>
              <a:buAutoNum type="arabicPeriod" startAt="9"/>
            </a:pPr>
            <a:r>
              <a:rPr lang="en-GB" sz="1050" dirty="0">
                <a:latin typeface="Arial" panose="020B0604020202020204" pitchFamily="34" charset="0"/>
                <a:ea typeface="Arial" charset="0"/>
                <a:cs typeface="Arial" panose="020B0604020202020204" pitchFamily="34" charset="0"/>
              </a:rPr>
              <a:t>Experimental procedures</a:t>
            </a:r>
          </a:p>
          <a:p>
            <a:pPr marL="257168" indent="-257168">
              <a:buFont typeface="+mj-lt"/>
              <a:buAutoNum type="arabicPeriod" startAt="9"/>
            </a:pPr>
            <a:r>
              <a:rPr lang="en-GB" sz="1050" dirty="0">
                <a:latin typeface="Arial" panose="020B0604020202020204" pitchFamily="34" charset="0"/>
                <a:ea typeface="Arial" charset="0"/>
                <a:cs typeface="Arial" panose="020B0604020202020204" pitchFamily="34" charset="0"/>
              </a:rPr>
              <a:t>Humane killing, release, reuse or rehoming</a:t>
            </a:r>
          </a:p>
          <a:p>
            <a:pPr marL="257168" indent="-257168">
              <a:buFont typeface="+mj-lt"/>
              <a:buAutoNum type="arabicPeriod" startAt="9"/>
            </a:pPr>
            <a:r>
              <a:rPr lang="en-GB" sz="1050" dirty="0">
                <a:latin typeface="Arial" panose="020B0604020202020204" pitchFamily="34" charset="0"/>
                <a:ea typeface="Arial" charset="0"/>
                <a:cs typeface="Arial" panose="020B0604020202020204" pitchFamily="34" charset="0"/>
              </a:rPr>
              <a:t>Necropsy</a:t>
            </a:r>
          </a:p>
        </p:txBody>
      </p:sp>
      <p:sp>
        <p:nvSpPr>
          <p:cNvPr id="3" name="TextBox 2"/>
          <p:cNvSpPr txBox="1"/>
          <p:nvPr/>
        </p:nvSpPr>
        <p:spPr>
          <a:xfrm>
            <a:off x="1398034" y="357505"/>
            <a:ext cx="6503289" cy="461665"/>
          </a:xfrm>
          <a:prstGeom prst="rect">
            <a:avLst/>
          </a:prstGeom>
          <a:noFill/>
        </p:spPr>
        <p:txBody>
          <a:bodyPr wrap="square" rtlCol="0">
            <a:spAutoFit/>
          </a:bodyPr>
          <a:lstStyle/>
          <a:p>
            <a:r>
              <a:rPr lang="en-GB" sz="1350" b="1" dirty="0">
                <a:latin typeface="Arial" panose="020B0604020202020204" pitchFamily="34" charset="0"/>
                <a:ea typeface="Arial" charset="0"/>
                <a:cs typeface="Arial" panose="020B0604020202020204" pitchFamily="34" charset="0"/>
              </a:rPr>
              <a:t>PREPARE:</a:t>
            </a:r>
          </a:p>
          <a:p>
            <a:r>
              <a:rPr lang="en-GB" sz="1050" b="1" dirty="0">
                <a:latin typeface="Arial" panose="020B0604020202020204" pitchFamily="34" charset="0"/>
                <a:ea typeface="Arial" charset="0"/>
                <a:cs typeface="Arial" panose="020B0604020202020204" pitchFamily="34" charset="0"/>
              </a:rPr>
              <a:t>P</a:t>
            </a:r>
            <a:r>
              <a:rPr lang="en-GB" sz="1050" dirty="0">
                <a:latin typeface="Arial" panose="020B0604020202020204" pitchFamily="34" charset="0"/>
                <a:ea typeface="Arial" charset="0"/>
                <a:cs typeface="Arial" panose="020B0604020202020204" pitchFamily="34" charset="0"/>
              </a:rPr>
              <a:t>lanning </a:t>
            </a:r>
            <a:r>
              <a:rPr lang="en-GB" sz="1050" b="1" dirty="0">
                <a:latin typeface="Arial" panose="020B0604020202020204" pitchFamily="34" charset="0"/>
                <a:ea typeface="Arial" charset="0"/>
                <a:cs typeface="Arial" panose="020B0604020202020204" pitchFamily="34" charset="0"/>
              </a:rPr>
              <a:t>R</a:t>
            </a:r>
            <a:r>
              <a:rPr lang="en-GB" sz="1050" dirty="0">
                <a:latin typeface="Arial" panose="020B0604020202020204" pitchFamily="34" charset="0"/>
                <a:ea typeface="Arial" charset="0"/>
                <a:cs typeface="Arial" panose="020B0604020202020204" pitchFamily="34" charset="0"/>
              </a:rPr>
              <a:t>esearch and </a:t>
            </a:r>
            <a:r>
              <a:rPr lang="en-GB" sz="1050" b="1" dirty="0">
                <a:latin typeface="Arial" panose="020B0604020202020204" pitchFamily="34" charset="0"/>
                <a:ea typeface="Arial" charset="0"/>
                <a:cs typeface="Arial" panose="020B0604020202020204" pitchFamily="34" charset="0"/>
              </a:rPr>
              <a:t>E</a:t>
            </a:r>
            <a:r>
              <a:rPr lang="en-GB" sz="1050" dirty="0">
                <a:latin typeface="Arial" panose="020B0604020202020204" pitchFamily="34" charset="0"/>
                <a:ea typeface="Arial" charset="0"/>
                <a:cs typeface="Arial" panose="020B0604020202020204" pitchFamily="34" charset="0"/>
              </a:rPr>
              <a:t>xperimental </a:t>
            </a:r>
            <a:r>
              <a:rPr lang="en-GB" sz="1050" b="1" dirty="0">
                <a:latin typeface="Arial" panose="020B0604020202020204" pitchFamily="34" charset="0"/>
                <a:ea typeface="Arial" charset="0"/>
                <a:cs typeface="Arial" panose="020B0604020202020204" pitchFamily="34" charset="0"/>
              </a:rPr>
              <a:t>P</a:t>
            </a:r>
            <a:r>
              <a:rPr lang="en-GB" sz="1050" dirty="0">
                <a:latin typeface="Arial" panose="020B0604020202020204" pitchFamily="34" charset="0"/>
                <a:ea typeface="Arial" charset="0"/>
                <a:cs typeface="Arial" panose="020B0604020202020204" pitchFamily="34" charset="0"/>
              </a:rPr>
              <a:t>rocedures on </a:t>
            </a:r>
            <a:r>
              <a:rPr lang="en-GB" sz="1050" b="1" dirty="0">
                <a:latin typeface="Arial" panose="020B0604020202020204" pitchFamily="34" charset="0"/>
                <a:ea typeface="Arial" charset="0"/>
                <a:cs typeface="Arial" panose="020B0604020202020204" pitchFamily="34" charset="0"/>
              </a:rPr>
              <a:t>A</a:t>
            </a:r>
            <a:r>
              <a:rPr lang="en-GB" sz="1050" dirty="0">
                <a:latin typeface="Arial" panose="020B0604020202020204" pitchFamily="34" charset="0"/>
                <a:ea typeface="Arial" charset="0"/>
                <a:cs typeface="Arial" panose="020B0604020202020204" pitchFamily="34" charset="0"/>
              </a:rPr>
              <a:t>nimals: </a:t>
            </a:r>
            <a:r>
              <a:rPr lang="en-GB" sz="1050" b="1" dirty="0">
                <a:latin typeface="Arial" panose="020B0604020202020204" pitchFamily="34" charset="0"/>
                <a:ea typeface="Arial" charset="0"/>
                <a:cs typeface="Arial" panose="020B0604020202020204" pitchFamily="34" charset="0"/>
              </a:rPr>
              <a:t>R</a:t>
            </a:r>
            <a:r>
              <a:rPr lang="en-GB" sz="1050" dirty="0">
                <a:latin typeface="Arial" panose="020B0604020202020204" pitchFamily="34" charset="0"/>
                <a:ea typeface="Arial" charset="0"/>
                <a:cs typeface="Arial" panose="020B0604020202020204" pitchFamily="34" charset="0"/>
              </a:rPr>
              <a:t>ecommendations for </a:t>
            </a:r>
            <a:r>
              <a:rPr lang="en-GB" sz="1050" b="1" dirty="0">
                <a:latin typeface="Arial" panose="020B0604020202020204" pitchFamily="34" charset="0"/>
                <a:ea typeface="Arial" charset="0"/>
                <a:cs typeface="Arial" panose="020B0604020202020204" pitchFamily="34" charset="0"/>
              </a:rPr>
              <a:t>E</a:t>
            </a:r>
            <a:r>
              <a:rPr lang="en-GB" sz="1050" dirty="0">
                <a:latin typeface="Arial" panose="020B0604020202020204" pitchFamily="34" charset="0"/>
                <a:ea typeface="Arial" charset="0"/>
                <a:cs typeface="Arial" panose="020B0604020202020204" pitchFamily="34" charset="0"/>
              </a:rPr>
              <a:t>xcellence</a:t>
            </a:r>
          </a:p>
        </p:txBody>
      </p:sp>
      <p:sp>
        <p:nvSpPr>
          <p:cNvPr id="4" name="Rounded Rectangle 3"/>
          <p:cNvSpPr/>
          <p:nvPr/>
        </p:nvSpPr>
        <p:spPr>
          <a:xfrm>
            <a:off x="1672859" y="2517744"/>
            <a:ext cx="3050351" cy="648072"/>
          </a:xfrm>
          <a:prstGeom prst="roundRect">
            <a:avLst/>
          </a:prstGeom>
          <a:solidFill>
            <a:srgbClr val="FF000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chemeClr val="tx1"/>
              </a:solidFill>
              <a:latin typeface="Arial" panose="020B0604020202020204" pitchFamily="34" charset="0"/>
              <a:cs typeface="Arial" panose="020B0604020202020204" pitchFamily="34" charset="0"/>
            </a:endParaRPr>
          </a:p>
        </p:txBody>
      </p:sp>
      <p:sp>
        <p:nvSpPr>
          <p:cNvPr id="5" name="Rounded Rectangle 4"/>
          <p:cNvSpPr/>
          <p:nvPr/>
        </p:nvSpPr>
        <p:spPr>
          <a:xfrm>
            <a:off x="1672860" y="3705877"/>
            <a:ext cx="2229290" cy="310964"/>
          </a:xfrm>
          <a:prstGeom prst="roundRect">
            <a:avLst/>
          </a:prstGeom>
          <a:solidFill>
            <a:srgbClr val="FF000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chemeClr val="tx1"/>
              </a:solidFill>
              <a:latin typeface="Arial" panose="020B0604020202020204" pitchFamily="34" charset="0"/>
              <a:cs typeface="Arial" panose="020B0604020202020204" pitchFamily="34" charset="0"/>
            </a:endParaRPr>
          </a:p>
        </p:txBody>
      </p:sp>
      <p:sp>
        <p:nvSpPr>
          <p:cNvPr id="6" name="Rounded Rectangle 5"/>
          <p:cNvSpPr/>
          <p:nvPr/>
        </p:nvSpPr>
        <p:spPr>
          <a:xfrm>
            <a:off x="1672859" y="4191930"/>
            <a:ext cx="2726315" cy="270030"/>
          </a:xfrm>
          <a:prstGeom prst="roundRect">
            <a:avLst/>
          </a:prstGeom>
          <a:solidFill>
            <a:srgbClr val="FF000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chemeClr val="tx1"/>
              </a:solidFill>
              <a:latin typeface="Arial" panose="020B0604020202020204" pitchFamily="34" charset="0"/>
              <a:cs typeface="Arial" panose="020B0604020202020204" pitchFamily="34" charset="0"/>
            </a:endParaRPr>
          </a:p>
        </p:txBody>
      </p:sp>
      <p:sp>
        <p:nvSpPr>
          <p:cNvPr id="7" name="Rounded Rectangle 6"/>
          <p:cNvSpPr/>
          <p:nvPr/>
        </p:nvSpPr>
        <p:spPr>
          <a:xfrm>
            <a:off x="2615833" y="1767819"/>
            <a:ext cx="1580264" cy="198304"/>
          </a:xfrm>
          <a:prstGeom prst="roundRect">
            <a:avLst/>
          </a:prstGeom>
          <a:solidFill>
            <a:srgbClr val="FF000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chemeClr val="tx1"/>
              </a:solidFill>
              <a:latin typeface="Arial" panose="020B0604020202020204" pitchFamily="34" charset="0"/>
              <a:cs typeface="Arial" panose="020B0604020202020204" pitchFamily="34" charset="0"/>
            </a:endParaRPr>
          </a:p>
        </p:txBody>
      </p:sp>
      <p:sp>
        <p:nvSpPr>
          <p:cNvPr id="8" name="TextBox 7"/>
          <p:cNvSpPr txBox="1"/>
          <p:nvPr/>
        </p:nvSpPr>
        <p:spPr>
          <a:xfrm>
            <a:off x="5891548" y="2539847"/>
            <a:ext cx="1724025" cy="715581"/>
          </a:xfrm>
          <a:prstGeom prst="rect">
            <a:avLst/>
          </a:prstGeom>
          <a:noFill/>
          <a:ln w="34925">
            <a:noFill/>
          </a:ln>
        </p:spPr>
        <p:txBody>
          <a:bodyPr wrap="square" rtlCol="0">
            <a:spAutoFit/>
          </a:bodyPr>
          <a:lstStyle/>
          <a:p>
            <a:r>
              <a:rPr lang="en-GB" sz="1350" dirty="0">
                <a:solidFill>
                  <a:srgbClr val="FF0000"/>
                </a:solidFill>
                <a:latin typeface="Arial" panose="020B0604020202020204" pitchFamily="34" charset="0"/>
                <a:cs typeface="Arial" panose="020B0604020202020204" pitchFamily="34" charset="0"/>
              </a:rPr>
              <a:t>Items in pink are not highlighted in ARRIVE</a:t>
            </a:r>
          </a:p>
        </p:txBody>
      </p:sp>
      <p:pic>
        <p:nvPicPr>
          <p:cNvPr id="9" name="Picture 3" descr="logo-medstjerne-stor copy">
            <a:extLst>
              <a:ext uri="{FF2B5EF4-FFF2-40B4-BE49-F238E27FC236}">
                <a16:creationId xmlns:a16="http://schemas.microsoft.com/office/drawing/2014/main" id="{6687BCA3-3ABF-D342-831D-68860A7247D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122426" y="9934"/>
            <a:ext cx="1878575" cy="457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7066D951-AA53-DB4C-8C02-03C890C1C297}"/>
              </a:ext>
            </a:extLst>
          </p:cNvPr>
          <p:cNvSpPr/>
          <p:nvPr/>
        </p:nvSpPr>
        <p:spPr>
          <a:xfrm>
            <a:off x="1208995" y="4803735"/>
            <a:ext cx="2284600" cy="253916"/>
          </a:xfrm>
          <a:prstGeom prst="rect">
            <a:avLst/>
          </a:prstGeom>
        </p:spPr>
        <p:txBody>
          <a:bodyPr wrap="none">
            <a:spAutoFit/>
          </a:bodyPr>
          <a:lstStyle/>
          <a:p>
            <a:r>
              <a:rPr lang="nb-NO" sz="1050" dirty="0" err="1">
                <a:latin typeface="Calibri" panose="020F0502020204030204" pitchFamily="34" charset="0"/>
                <a:ea typeface="Calibri" panose="020F0502020204030204" pitchFamily="34" charset="0"/>
                <a:cs typeface="Times New Roman" panose="02020603050405020304" pitchFamily="18" charset="0"/>
              </a:rPr>
              <a:t>Norecopa</a:t>
            </a:r>
            <a:r>
              <a:rPr lang="nb-NO" sz="1050" dirty="0">
                <a:latin typeface="Calibri" panose="020F0502020204030204" pitchFamily="34" charset="0"/>
                <a:ea typeface="Calibri" panose="020F0502020204030204" pitchFamily="34" charset="0"/>
                <a:cs typeface="Times New Roman" panose="02020603050405020304" pitchFamily="18" charset="0"/>
              </a:rPr>
              <a:t>: PREPARE for </a:t>
            </a:r>
            <a:r>
              <a:rPr lang="nb-NO" sz="1050" dirty="0" err="1">
                <a:latin typeface="Calibri" panose="020F0502020204030204" pitchFamily="34" charset="0"/>
                <a:ea typeface="Calibri" panose="020F0502020204030204" pitchFamily="34" charset="0"/>
                <a:cs typeface="Times New Roman" panose="02020603050405020304" pitchFamily="18" charset="0"/>
              </a:rPr>
              <a:t>better</a:t>
            </a:r>
            <a:r>
              <a:rPr lang="nb-NO" sz="1050" dirty="0">
                <a:latin typeface="Calibri" panose="020F0502020204030204" pitchFamily="34" charset="0"/>
                <a:ea typeface="Calibri" panose="020F0502020204030204" pitchFamily="34" charset="0"/>
                <a:cs typeface="Times New Roman" panose="02020603050405020304" pitchFamily="18" charset="0"/>
              </a:rPr>
              <a:t> Science</a:t>
            </a:r>
            <a:endParaRPr lang="nb-NO" sz="1050" dirty="0"/>
          </a:p>
        </p:txBody>
      </p:sp>
      <p:pic>
        <p:nvPicPr>
          <p:cNvPr id="10" name="Audio 9">
            <a:hlinkClick r:id="" action="ppaction://media"/>
            <a:extLst>
              <a:ext uri="{FF2B5EF4-FFF2-40B4-BE49-F238E27FC236}">
                <a16:creationId xmlns:a16="http://schemas.microsoft.com/office/drawing/2014/main" id="{F8625512-8DB9-4C09-B8CE-6E97F4AF245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2837420354"/>
      </p:ext>
    </p:extLst>
  </p:cSld>
  <p:clrMapOvr>
    <a:masterClrMapping/>
  </p:clrMapOvr>
  <mc:AlternateContent xmlns:mc="http://schemas.openxmlformats.org/markup-compatibility/2006" xmlns:p14="http://schemas.microsoft.com/office/powerpoint/2010/main">
    <mc:Choice Requires="p14">
      <p:transition spd="slow" p14:dur="2000" advTm="37975"/>
    </mc:Choice>
    <mc:Fallback xmlns="">
      <p:transition spd="slow" advTm="37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xEl>
                                              <p:pRg st="15" end="1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
                                            <p:txEl>
                                              <p:pRg st="16" end="1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
                                            <p:txEl>
                                              <p:pRg st="17" end="1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
                                            <p:txEl>
                                              <p:pRg st="18" end="18"/>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
                                            <p:txEl>
                                              <p:pRg st="19" end="19"/>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
                                            <p:txEl>
                                              <p:pRg st="20" end="20"/>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
                                            <p:txEl>
                                              <p:pRg st="21" end="21"/>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5" fill="hold" display="0">
                  <p:stCondLst>
                    <p:cond delay="indefinite"/>
                  </p:stCondLst>
                  <p:endCondLst>
                    <p:cond evt="onStopAudio" delay="0">
                      <p:tgtEl>
                        <p:sldTgt/>
                      </p:tgtEl>
                    </p:cond>
                  </p:endCondLst>
                </p:cTn>
                <p:tgtEl>
                  <p:spTgt spid="10"/>
                </p:tgtEl>
              </p:cMediaNode>
            </p:audio>
          </p:childTnLst>
        </p:cTn>
      </p:par>
    </p:tnLst>
    <p:bldLst>
      <p:bldP spid="4" grpId="0" animBg="1"/>
      <p:bldP spid="5" grpId="0" animBg="1"/>
      <p:bldP spid="6"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3CC85DC4-9156-D742-830B-8287373CF3DA}"/>
              </a:ext>
            </a:extLst>
          </p:cNvPr>
          <p:cNvGrpSpPr/>
          <p:nvPr/>
        </p:nvGrpSpPr>
        <p:grpSpPr>
          <a:xfrm>
            <a:off x="709582" y="390969"/>
            <a:ext cx="7993614" cy="4423726"/>
            <a:chOff x="709582" y="320633"/>
            <a:chExt cx="7993614" cy="4423726"/>
          </a:xfrm>
        </p:grpSpPr>
        <p:pic>
          <p:nvPicPr>
            <p:cNvPr id="19" name="Picture 18">
              <a:extLst>
                <a:ext uri="{FF2B5EF4-FFF2-40B4-BE49-F238E27FC236}">
                  <a16:creationId xmlns:a16="http://schemas.microsoft.com/office/drawing/2014/main" id="{09736D0D-99CF-5949-A7AA-8D39710280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35858" y="394736"/>
              <a:ext cx="5667338" cy="4275520"/>
            </a:xfrm>
            <a:prstGeom prst="rect">
              <a:avLst/>
            </a:prstGeom>
          </p:spPr>
        </p:pic>
        <p:pic>
          <p:nvPicPr>
            <p:cNvPr id="21" name="Picture 20">
              <a:extLst>
                <a:ext uri="{FF2B5EF4-FFF2-40B4-BE49-F238E27FC236}">
                  <a16:creationId xmlns:a16="http://schemas.microsoft.com/office/drawing/2014/main" id="{6C3BCBC8-AAC9-D844-AF71-513B7634EE95}"/>
                </a:ext>
              </a:extLst>
            </p:cNvPr>
            <p:cNvPicPr>
              <a:picLocks noChangeAspect="1"/>
            </p:cNvPicPr>
            <p:nvPr/>
          </p:nvPicPr>
          <p:blipFill rotWithShape="1">
            <a:blip r:embed="rId5"/>
            <a:srcRect l="73519" t="297" b="3871"/>
            <a:stretch/>
          </p:blipFill>
          <p:spPr>
            <a:xfrm>
              <a:off x="1397705" y="320633"/>
              <a:ext cx="906555" cy="4423725"/>
            </a:xfrm>
            <a:prstGeom prst="rect">
              <a:avLst/>
            </a:prstGeom>
          </p:spPr>
        </p:pic>
        <p:grpSp>
          <p:nvGrpSpPr>
            <p:cNvPr id="25" name="Group 24">
              <a:extLst>
                <a:ext uri="{FF2B5EF4-FFF2-40B4-BE49-F238E27FC236}">
                  <a16:creationId xmlns:a16="http://schemas.microsoft.com/office/drawing/2014/main" id="{72F204EE-7FBD-7740-9F9D-0D3AF19AE6CB}"/>
                </a:ext>
              </a:extLst>
            </p:cNvPr>
            <p:cNvGrpSpPr/>
            <p:nvPr/>
          </p:nvGrpSpPr>
          <p:grpSpPr>
            <a:xfrm>
              <a:off x="709582" y="320634"/>
              <a:ext cx="2267338" cy="4423725"/>
              <a:chOff x="1469157" y="56111"/>
              <a:chExt cx="2406016" cy="4929096"/>
            </a:xfrm>
          </p:grpSpPr>
          <p:pic>
            <p:nvPicPr>
              <p:cNvPr id="26" name="Picture 25">
                <a:extLst>
                  <a:ext uri="{FF2B5EF4-FFF2-40B4-BE49-F238E27FC236}">
                    <a16:creationId xmlns:a16="http://schemas.microsoft.com/office/drawing/2014/main" id="{A5C9B33E-000E-1D44-8011-67F7123EA56F}"/>
                  </a:ext>
                </a:extLst>
              </p:cNvPr>
              <p:cNvPicPr>
                <a:picLocks noChangeAspect="1"/>
              </p:cNvPicPr>
              <p:nvPr/>
            </p:nvPicPr>
            <p:blipFill rotWithShape="1">
              <a:blip r:embed="rId5"/>
              <a:srcRect t="297" r="79586" b="3871"/>
              <a:stretch/>
            </p:blipFill>
            <p:spPr>
              <a:xfrm>
                <a:off x="1469157" y="56111"/>
                <a:ext cx="741601" cy="4929096"/>
              </a:xfrm>
              <a:prstGeom prst="rect">
                <a:avLst/>
              </a:prstGeom>
            </p:spPr>
          </p:pic>
          <p:pic>
            <p:nvPicPr>
              <p:cNvPr id="28" name="Picture 27">
                <a:extLst>
                  <a:ext uri="{FF2B5EF4-FFF2-40B4-BE49-F238E27FC236}">
                    <a16:creationId xmlns:a16="http://schemas.microsoft.com/office/drawing/2014/main" id="{BEAD3A8B-771A-9A4D-A863-098E3EE86D8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21672" y="160151"/>
                <a:ext cx="553501" cy="370453"/>
              </a:xfrm>
              <a:prstGeom prst="rect">
                <a:avLst/>
              </a:prstGeom>
              <a:ln>
                <a:solidFill>
                  <a:schemeClr val="accent1"/>
                </a:solidFill>
              </a:ln>
            </p:spPr>
          </p:pic>
        </p:grpSp>
        <p:pic>
          <p:nvPicPr>
            <p:cNvPr id="32" name="Picture 31">
              <a:extLst>
                <a:ext uri="{FF2B5EF4-FFF2-40B4-BE49-F238E27FC236}">
                  <a16:creationId xmlns:a16="http://schemas.microsoft.com/office/drawing/2014/main" id="{5FC0BC95-6FEC-204F-90CD-98360E868F94}"/>
                </a:ext>
              </a:extLst>
            </p:cNvPr>
            <p:cNvPicPr>
              <a:picLocks/>
            </p:cNvPicPr>
            <p:nvPr/>
          </p:nvPicPr>
          <p:blipFill>
            <a:blip r:embed="rId7"/>
            <a:stretch>
              <a:fillRect/>
            </a:stretch>
          </p:blipFill>
          <p:spPr>
            <a:xfrm>
              <a:off x="2443845" y="1328139"/>
              <a:ext cx="540000" cy="324000"/>
            </a:xfrm>
            <a:prstGeom prst="rect">
              <a:avLst/>
            </a:prstGeom>
          </p:spPr>
        </p:pic>
        <p:pic>
          <p:nvPicPr>
            <p:cNvPr id="33" name="Picture 32">
              <a:extLst>
                <a:ext uri="{FF2B5EF4-FFF2-40B4-BE49-F238E27FC236}">
                  <a16:creationId xmlns:a16="http://schemas.microsoft.com/office/drawing/2014/main" id="{447A5815-39B3-A44C-99B6-2D6E039C4B3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455322" y="894674"/>
              <a:ext cx="524142" cy="331568"/>
            </a:xfrm>
            <a:prstGeom prst="rect">
              <a:avLst/>
            </a:prstGeom>
            <a:ln>
              <a:solidFill>
                <a:schemeClr val="accent1"/>
              </a:solidFill>
            </a:ln>
          </p:spPr>
        </p:pic>
        <p:sp>
          <p:nvSpPr>
            <p:cNvPr id="6" name="Rectangle 5">
              <a:extLst>
                <a:ext uri="{FF2B5EF4-FFF2-40B4-BE49-F238E27FC236}">
                  <a16:creationId xmlns:a16="http://schemas.microsoft.com/office/drawing/2014/main" id="{D538944A-3F34-1048-940B-FD7C565F92B5}"/>
                </a:ext>
              </a:extLst>
            </p:cNvPr>
            <p:cNvSpPr/>
            <p:nvPr/>
          </p:nvSpPr>
          <p:spPr>
            <a:xfrm>
              <a:off x="1397705" y="1226242"/>
              <a:ext cx="204953" cy="2824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11" name="TextBox 10">
            <a:extLst>
              <a:ext uri="{FF2B5EF4-FFF2-40B4-BE49-F238E27FC236}">
                <a16:creationId xmlns:a16="http://schemas.microsoft.com/office/drawing/2014/main" id="{0AD7C5FD-71E1-0540-87CE-0D9DB118C7CD}"/>
              </a:ext>
            </a:extLst>
          </p:cNvPr>
          <p:cNvSpPr txBox="1"/>
          <p:nvPr/>
        </p:nvSpPr>
        <p:spPr>
          <a:xfrm>
            <a:off x="4061995" y="224428"/>
            <a:ext cx="3113929" cy="300082"/>
          </a:xfrm>
          <a:prstGeom prst="rect">
            <a:avLst/>
          </a:prstGeom>
          <a:noFill/>
        </p:spPr>
        <p:txBody>
          <a:bodyPr wrap="none" rtlCol="0">
            <a:spAutoFit/>
          </a:bodyPr>
          <a:lstStyle/>
          <a:p>
            <a:r>
              <a:rPr lang="nb-NO" sz="1350" b="1" dirty="0" err="1">
                <a:solidFill>
                  <a:srgbClr val="0000FF"/>
                </a:solidFill>
              </a:rPr>
              <a:t>norecopa.no</a:t>
            </a:r>
            <a:r>
              <a:rPr lang="nb-NO" sz="1350" b="1" dirty="0">
                <a:solidFill>
                  <a:srgbClr val="0000FF"/>
                </a:solidFill>
              </a:rPr>
              <a:t>/PREPARE/</a:t>
            </a:r>
            <a:r>
              <a:rPr lang="nb-NO" sz="1350" b="1" dirty="0" err="1">
                <a:solidFill>
                  <a:srgbClr val="0000FF"/>
                </a:solidFill>
              </a:rPr>
              <a:t>prepare-checklist</a:t>
            </a:r>
            <a:endParaRPr lang="nb-NO" sz="1350" b="1" dirty="0">
              <a:solidFill>
                <a:srgbClr val="0000FF"/>
              </a:solidFill>
            </a:endParaRPr>
          </a:p>
        </p:txBody>
      </p:sp>
      <p:pic>
        <p:nvPicPr>
          <p:cNvPr id="2" name="Audio 1">
            <a:hlinkClick r:id="" action="ppaction://media"/>
            <a:extLst>
              <a:ext uri="{FF2B5EF4-FFF2-40B4-BE49-F238E27FC236}">
                <a16:creationId xmlns:a16="http://schemas.microsoft.com/office/drawing/2014/main" id="{82FE7E69-A376-44F7-93BA-1B984EA9040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336090600"/>
      </p:ext>
    </p:extLst>
  </p:cSld>
  <p:clrMapOvr>
    <a:masterClrMapping/>
  </p:clrMapOvr>
  <mc:AlternateContent xmlns:mc="http://schemas.openxmlformats.org/markup-compatibility/2006" xmlns:p14="http://schemas.microsoft.com/office/powerpoint/2010/main">
    <mc:Choice Requires="p14">
      <p:transition spd="slow" p14:dur="2000" advTm="22249"/>
    </mc:Choice>
    <mc:Fallback xmlns="">
      <p:transition spd="slow" advTm="22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4145" y="507189"/>
            <a:ext cx="6496050" cy="338554"/>
          </a:xfrm>
          <a:prstGeom prst="rect">
            <a:avLst/>
          </a:prstGeom>
          <a:noFill/>
        </p:spPr>
        <p:txBody>
          <a:bodyPr wrap="square" rtlCol="0">
            <a:spAutoFit/>
          </a:bodyPr>
          <a:lstStyle/>
          <a:p>
            <a:r>
              <a:rPr lang="en-GB" sz="1600" b="1" i="1" dirty="0">
                <a:solidFill>
                  <a:srgbClr val="FF0000"/>
                </a:solidFill>
                <a:latin typeface="Arial" panose="020B0604020202020204" pitchFamily="34" charset="0"/>
                <a:cs typeface="Arial" panose="020B0604020202020204" pitchFamily="34" charset="0"/>
              </a:rPr>
              <a:t>In addition to the checklist</a:t>
            </a:r>
            <a:r>
              <a:rPr lang="en-GB" sz="1600" dirty="0">
                <a:latin typeface="Arial" panose="020B0604020202020204" pitchFamily="34" charset="0"/>
                <a:cs typeface="Arial" panose="020B0604020202020204" pitchFamily="34" charset="0"/>
              </a:rPr>
              <a:t>, much more information is available on:</a:t>
            </a:r>
          </a:p>
        </p:txBody>
      </p:sp>
      <p:sp>
        <p:nvSpPr>
          <p:cNvPr id="6" name="TextBox 5"/>
          <p:cNvSpPr txBox="1"/>
          <p:nvPr/>
        </p:nvSpPr>
        <p:spPr>
          <a:xfrm>
            <a:off x="2655481" y="1006883"/>
            <a:ext cx="3833037" cy="507831"/>
          </a:xfrm>
          <a:prstGeom prst="rect">
            <a:avLst/>
          </a:prstGeom>
          <a:noFill/>
        </p:spPr>
        <p:txBody>
          <a:bodyPr wrap="none" rtlCol="0">
            <a:spAutoFit/>
          </a:bodyPr>
          <a:lstStyle/>
          <a:p>
            <a:pPr algn="ctr"/>
            <a:r>
              <a:rPr lang="en-GB" sz="2700" dirty="0" err="1">
                <a:solidFill>
                  <a:srgbClr val="0000FF"/>
                </a:solidFill>
                <a:latin typeface="Arial" panose="020B0604020202020204" pitchFamily="34" charset="0"/>
                <a:cs typeface="Arial" panose="020B0604020202020204" pitchFamily="34" charset="0"/>
              </a:rPr>
              <a:t>norecopa.no</a:t>
            </a:r>
            <a:r>
              <a:rPr lang="en-GB" sz="2700" dirty="0">
                <a:solidFill>
                  <a:srgbClr val="0000FF"/>
                </a:solidFill>
                <a:latin typeface="Arial" panose="020B0604020202020204" pitchFamily="34" charset="0"/>
                <a:cs typeface="Arial" panose="020B0604020202020204" pitchFamily="34" charset="0"/>
              </a:rPr>
              <a:t>/PREPARE</a:t>
            </a:r>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70002" y="1724026"/>
            <a:ext cx="6654800" cy="2820122"/>
          </a:xfrm>
          <a:prstGeom prst="rect">
            <a:avLst/>
          </a:prstGeom>
        </p:spPr>
      </p:pic>
      <p:sp>
        <p:nvSpPr>
          <p:cNvPr id="5" name="Oval 4">
            <a:extLst>
              <a:ext uri="{FF2B5EF4-FFF2-40B4-BE49-F238E27FC236}">
                <a16:creationId xmlns:a16="http://schemas.microsoft.com/office/drawing/2014/main" id="{9B30781F-C737-494F-8EAA-B73A583859B9}"/>
              </a:ext>
            </a:extLst>
          </p:cNvPr>
          <p:cNvSpPr>
            <a:spLocks noChangeArrowheads="1"/>
          </p:cNvSpPr>
          <p:nvPr/>
        </p:nvSpPr>
        <p:spPr bwMode="auto">
          <a:xfrm>
            <a:off x="6586129" y="2613180"/>
            <a:ext cx="594066" cy="378042"/>
          </a:xfrm>
          <a:prstGeom prst="ellipse">
            <a:avLst/>
          </a:prstGeom>
          <a:noFill/>
          <a:ln w="41275">
            <a:solidFill>
              <a:srgbClr val="FF0000"/>
            </a:solidFill>
            <a:round/>
            <a:headEnd/>
            <a:tailEnd/>
          </a:ln>
          <a:effectLst/>
          <a:extLst>
            <a:ext uri="{909E8E84-426E-40dd-AFC4-6F175D3DCCD1}">
              <a14:hiddenFill xmlns="" xmlns:a14="http://schemas.microsoft.com/office/drawing/2010/main">
                <a:solidFill>
                  <a:srgbClr val="FF0000"/>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nb-NO" sz="1013"/>
          </a:p>
        </p:txBody>
      </p:sp>
      <p:pic>
        <p:nvPicPr>
          <p:cNvPr id="7" name="Picture 3" descr="logo-medstjerne-stor copy">
            <a:extLst>
              <a:ext uri="{FF2B5EF4-FFF2-40B4-BE49-F238E27FC236}">
                <a16:creationId xmlns:a16="http://schemas.microsoft.com/office/drawing/2014/main" id="{88F7F4B3-075C-E04E-99C2-CFE66FAE313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22426" y="9934"/>
            <a:ext cx="1878575" cy="457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9">
            <a:extLst>
              <a:ext uri="{FF2B5EF4-FFF2-40B4-BE49-F238E27FC236}">
                <a16:creationId xmlns:a16="http://schemas.microsoft.com/office/drawing/2014/main" id="{29F7F358-BA42-FC41-93BA-7D1CD457E3E9}"/>
              </a:ext>
            </a:extLst>
          </p:cNvPr>
          <p:cNvSpPr/>
          <p:nvPr/>
        </p:nvSpPr>
        <p:spPr>
          <a:xfrm>
            <a:off x="1208995" y="4803735"/>
            <a:ext cx="2284600" cy="253916"/>
          </a:xfrm>
          <a:prstGeom prst="rect">
            <a:avLst/>
          </a:prstGeom>
        </p:spPr>
        <p:txBody>
          <a:bodyPr wrap="none">
            <a:spAutoFit/>
          </a:bodyPr>
          <a:lstStyle/>
          <a:p>
            <a:r>
              <a:rPr lang="nb-NO" sz="1050" dirty="0" err="1">
                <a:latin typeface="Calibri" panose="020F0502020204030204" pitchFamily="34" charset="0"/>
                <a:ea typeface="Calibri" panose="020F0502020204030204" pitchFamily="34" charset="0"/>
                <a:cs typeface="Times New Roman" panose="02020603050405020304" pitchFamily="18" charset="0"/>
              </a:rPr>
              <a:t>Norecopa</a:t>
            </a:r>
            <a:r>
              <a:rPr lang="nb-NO" sz="1050" dirty="0">
                <a:latin typeface="Calibri" panose="020F0502020204030204" pitchFamily="34" charset="0"/>
                <a:ea typeface="Calibri" panose="020F0502020204030204" pitchFamily="34" charset="0"/>
                <a:cs typeface="Times New Roman" panose="02020603050405020304" pitchFamily="18" charset="0"/>
              </a:rPr>
              <a:t>: PREPARE for </a:t>
            </a:r>
            <a:r>
              <a:rPr lang="nb-NO" sz="1050" dirty="0" err="1">
                <a:latin typeface="Calibri" panose="020F0502020204030204" pitchFamily="34" charset="0"/>
                <a:ea typeface="Calibri" panose="020F0502020204030204" pitchFamily="34" charset="0"/>
                <a:cs typeface="Times New Roman" panose="02020603050405020304" pitchFamily="18" charset="0"/>
              </a:rPr>
              <a:t>better</a:t>
            </a:r>
            <a:r>
              <a:rPr lang="nb-NO" sz="1050" dirty="0">
                <a:latin typeface="Calibri" panose="020F0502020204030204" pitchFamily="34" charset="0"/>
                <a:ea typeface="Calibri" panose="020F0502020204030204" pitchFamily="34" charset="0"/>
                <a:cs typeface="Times New Roman" panose="02020603050405020304" pitchFamily="18" charset="0"/>
              </a:rPr>
              <a:t> Science</a:t>
            </a:r>
            <a:endParaRPr lang="nb-NO" sz="1050" dirty="0"/>
          </a:p>
        </p:txBody>
      </p:sp>
      <p:pic>
        <p:nvPicPr>
          <p:cNvPr id="3" name="Audio 2">
            <a:hlinkClick r:id="" action="ppaction://media"/>
            <a:extLst>
              <a:ext uri="{FF2B5EF4-FFF2-40B4-BE49-F238E27FC236}">
                <a16:creationId xmlns:a16="http://schemas.microsoft.com/office/drawing/2014/main" id="{4483778B-18E0-4E6D-A27C-99A60E9FB2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449590211"/>
      </p:ext>
    </p:extLst>
  </p:cSld>
  <p:clrMapOvr>
    <a:masterClrMapping/>
  </p:clrMapOvr>
  <mc:AlternateContent xmlns:mc="http://schemas.openxmlformats.org/markup-compatibility/2006" xmlns:p14="http://schemas.microsoft.com/office/powerpoint/2010/main">
    <mc:Choice Requires="p14">
      <p:transition spd="slow" p14:dur="2000" advTm="12585"/>
    </mc:Choice>
    <mc:Fallback xmlns="">
      <p:transition spd="slow" advTm="12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38376" y="2226852"/>
            <a:ext cx="4524375" cy="2267548"/>
          </a:xfrm>
          <a:prstGeom prst="rect">
            <a:avLst/>
          </a:prstGeom>
        </p:spPr>
      </p:pic>
      <p:sp>
        <p:nvSpPr>
          <p:cNvPr id="7" name="TextBox 6"/>
          <p:cNvSpPr txBox="1"/>
          <p:nvPr/>
        </p:nvSpPr>
        <p:spPr>
          <a:xfrm>
            <a:off x="3275972" y="54396"/>
            <a:ext cx="2616935" cy="369332"/>
          </a:xfrm>
          <a:prstGeom prst="rect">
            <a:avLst/>
          </a:prstGeom>
          <a:noFill/>
        </p:spPr>
        <p:txBody>
          <a:bodyPr wrap="none" rtlCol="0">
            <a:spAutoFit/>
          </a:bodyPr>
          <a:lstStyle/>
          <a:p>
            <a:pPr algn="ctr"/>
            <a:r>
              <a:rPr lang="en-GB" dirty="0" err="1">
                <a:solidFill>
                  <a:srgbClr val="0000FF"/>
                </a:solidFill>
                <a:latin typeface="Arial" panose="020B0604020202020204" pitchFamily="34" charset="0"/>
                <a:cs typeface="Arial" panose="020B0604020202020204" pitchFamily="34" charset="0"/>
              </a:rPr>
              <a:t>norecopa.no</a:t>
            </a:r>
            <a:r>
              <a:rPr lang="en-GB" dirty="0">
                <a:solidFill>
                  <a:srgbClr val="0000FF"/>
                </a:solidFill>
                <a:latin typeface="Arial" panose="020B0604020202020204" pitchFamily="34" charset="0"/>
                <a:cs typeface="Arial" panose="020B0604020202020204" pitchFamily="34" charset="0"/>
              </a:rPr>
              <a:t>/PREPARE</a:t>
            </a:r>
          </a:p>
        </p:txBody>
      </p:sp>
      <p:sp>
        <p:nvSpPr>
          <p:cNvPr id="9" name="Oval 8"/>
          <p:cNvSpPr>
            <a:spLocks noChangeArrowheads="1"/>
          </p:cNvSpPr>
          <p:nvPr/>
        </p:nvSpPr>
        <p:spPr bwMode="auto">
          <a:xfrm>
            <a:off x="3038475" y="3672018"/>
            <a:ext cx="2781300" cy="419270"/>
          </a:xfrm>
          <a:prstGeom prst="ellipse">
            <a:avLst/>
          </a:prstGeom>
          <a:noFill/>
          <a:ln w="41275">
            <a:solidFill>
              <a:srgbClr val="FF0000"/>
            </a:solidFill>
            <a:round/>
            <a:headEnd/>
            <a:tailEnd/>
          </a:ln>
          <a:effectLst/>
          <a:extLst>
            <a:ext uri="{909E8E84-426E-40dd-AFC4-6F175D3DCCD1}">
              <a14:hiddenFill xmlns="" xmlns:a14="http://schemas.microsoft.com/office/drawing/2010/main">
                <a:solidFill>
                  <a:srgbClr val="FF0000"/>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nb-NO" sz="1013"/>
          </a:p>
        </p:txBody>
      </p:sp>
      <p:cxnSp>
        <p:nvCxnSpPr>
          <p:cNvPr id="10" name="Straight Connector 9"/>
          <p:cNvCxnSpPr/>
          <p:nvPr/>
        </p:nvCxnSpPr>
        <p:spPr>
          <a:xfrm flipH="1">
            <a:off x="3481666" y="4105276"/>
            <a:ext cx="614084" cy="41910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40072" y="534123"/>
            <a:ext cx="4111528" cy="1742353"/>
          </a:xfrm>
          <a:prstGeom prst="rect">
            <a:avLst/>
          </a:prstGeom>
        </p:spPr>
      </p:pic>
      <p:sp>
        <p:nvSpPr>
          <p:cNvPr id="12" name="Rectangle 11"/>
          <p:cNvSpPr/>
          <p:nvPr/>
        </p:nvSpPr>
        <p:spPr>
          <a:xfrm>
            <a:off x="2305051" y="1381126"/>
            <a:ext cx="2371725" cy="161925"/>
          </a:xfrm>
          <a:prstGeom prst="rect">
            <a:avLst/>
          </a:prstGeom>
          <a:solidFill>
            <a:srgbClr val="FFFF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4" name="Picture 3" descr="logo-medstjerne-stor copy">
            <a:extLst>
              <a:ext uri="{FF2B5EF4-FFF2-40B4-BE49-F238E27FC236}">
                <a16:creationId xmlns:a16="http://schemas.microsoft.com/office/drawing/2014/main" id="{2AE311C0-46B7-D642-BF18-BC9C354B907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122426" y="9934"/>
            <a:ext cx="1878575" cy="457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1781176" y="4271464"/>
            <a:ext cx="5743575" cy="461665"/>
          </a:xfrm>
          <a:prstGeom prst="rect">
            <a:avLst/>
          </a:prstGeom>
          <a:solidFill>
            <a:srgbClr val="FFFF00"/>
          </a:solidFill>
        </p:spPr>
        <p:txBody>
          <a:bodyPr wrap="square" rtlCol="0">
            <a:spAutoFit/>
          </a:bodyPr>
          <a:lstStyle/>
          <a:p>
            <a:r>
              <a:rPr lang="en-GB" sz="1200" dirty="0">
                <a:latin typeface="+mj-lt"/>
              </a:rPr>
              <a:t>Links to quality guidelines worldwide on e.g. blood sampling, injection volumes, housing and husbandry, analgesia, humane endpoints, experimental design</a:t>
            </a:r>
          </a:p>
        </p:txBody>
      </p:sp>
      <p:sp>
        <p:nvSpPr>
          <p:cNvPr id="17" name="Rectangle 16">
            <a:extLst>
              <a:ext uri="{FF2B5EF4-FFF2-40B4-BE49-F238E27FC236}">
                <a16:creationId xmlns:a16="http://schemas.microsoft.com/office/drawing/2014/main" id="{9660A54D-F23A-D347-831C-D5EB9DC20E71}"/>
              </a:ext>
            </a:extLst>
          </p:cNvPr>
          <p:cNvSpPr/>
          <p:nvPr/>
        </p:nvSpPr>
        <p:spPr>
          <a:xfrm>
            <a:off x="1208995" y="4803735"/>
            <a:ext cx="2284600" cy="253916"/>
          </a:xfrm>
          <a:prstGeom prst="rect">
            <a:avLst/>
          </a:prstGeom>
        </p:spPr>
        <p:txBody>
          <a:bodyPr wrap="none">
            <a:spAutoFit/>
          </a:bodyPr>
          <a:lstStyle/>
          <a:p>
            <a:r>
              <a:rPr lang="nb-NO" sz="1050" dirty="0" err="1">
                <a:latin typeface="Calibri" panose="020F0502020204030204" pitchFamily="34" charset="0"/>
                <a:ea typeface="Calibri" panose="020F0502020204030204" pitchFamily="34" charset="0"/>
                <a:cs typeface="Times New Roman" panose="02020603050405020304" pitchFamily="18" charset="0"/>
              </a:rPr>
              <a:t>Norecopa</a:t>
            </a:r>
            <a:r>
              <a:rPr lang="nb-NO" sz="1050" dirty="0">
                <a:latin typeface="Calibri" panose="020F0502020204030204" pitchFamily="34" charset="0"/>
                <a:ea typeface="Calibri" panose="020F0502020204030204" pitchFamily="34" charset="0"/>
                <a:cs typeface="Times New Roman" panose="02020603050405020304" pitchFamily="18" charset="0"/>
              </a:rPr>
              <a:t>: PREPARE for </a:t>
            </a:r>
            <a:r>
              <a:rPr lang="nb-NO" sz="1050" dirty="0" err="1">
                <a:latin typeface="Calibri" panose="020F0502020204030204" pitchFamily="34" charset="0"/>
                <a:ea typeface="Calibri" panose="020F0502020204030204" pitchFamily="34" charset="0"/>
                <a:cs typeface="Times New Roman" panose="02020603050405020304" pitchFamily="18" charset="0"/>
              </a:rPr>
              <a:t>better</a:t>
            </a:r>
            <a:r>
              <a:rPr lang="nb-NO" sz="1050" dirty="0">
                <a:latin typeface="Calibri" panose="020F0502020204030204" pitchFamily="34" charset="0"/>
                <a:ea typeface="Calibri" panose="020F0502020204030204" pitchFamily="34" charset="0"/>
                <a:cs typeface="Times New Roman" panose="02020603050405020304" pitchFamily="18" charset="0"/>
              </a:rPr>
              <a:t> Science</a:t>
            </a:r>
            <a:endParaRPr lang="nb-NO" sz="1050" dirty="0"/>
          </a:p>
        </p:txBody>
      </p:sp>
      <p:pic>
        <p:nvPicPr>
          <p:cNvPr id="2" name="Audio 1">
            <a:hlinkClick r:id="" action="ppaction://media"/>
            <a:extLst>
              <a:ext uri="{FF2B5EF4-FFF2-40B4-BE49-F238E27FC236}">
                <a16:creationId xmlns:a16="http://schemas.microsoft.com/office/drawing/2014/main" id="{E20FDCCF-EA65-4B92-A211-64504DD9C3A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834100172"/>
      </p:ext>
    </p:extLst>
  </p:cSld>
  <p:clrMapOvr>
    <a:masterClrMapping/>
  </p:clrMapOvr>
  <mc:AlternateContent xmlns:mc="http://schemas.openxmlformats.org/markup-compatibility/2006" xmlns:p14="http://schemas.microsoft.com/office/powerpoint/2010/main">
    <mc:Choice Requires="p14">
      <p:transition spd="slow" p14:dur="2000" advTm="22612"/>
    </mc:Choice>
    <mc:Fallback xmlns="">
      <p:transition spd="slow" advTm="22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298" name="Text Box 2"/>
          <p:cNvSpPr txBox="1">
            <a:spLocks noChangeArrowheads="1"/>
          </p:cNvSpPr>
          <p:nvPr/>
        </p:nvSpPr>
        <p:spPr bwMode="auto">
          <a:xfrm>
            <a:off x="1382234" y="321025"/>
            <a:ext cx="6379535" cy="1973747"/>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1" hangingPunct="1">
              <a:lnSpc>
                <a:spcPct val="110000"/>
              </a:lnSpc>
              <a:spcBef>
                <a:spcPct val="50000"/>
              </a:spcBef>
              <a:defRPr/>
            </a:pPr>
            <a:r>
              <a:rPr lang="nb-NO" sz="4500" b="1" dirty="0">
                <a:latin typeface="Arial" charset="0"/>
              </a:rPr>
              <a:t>Norecopa</a:t>
            </a:r>
            <a:endParaRPr lang="nb-NO" sz="2700" dirty="0">
              <a:latin typeface="Arial" charset="0"/>
            </a:endParaRPr>
          </a:p>
          <a:p>
            <a:pPr algn="ctr" eaLnBrk="1" hangingPunct="1">
              <a:lnSpc>
                <a:spcPct val="110000"/>
              </a:lnSpc>
              <a:spcBef>
                <a:spcPct val="50000"/>
              </a:spcBef>
              <a:defRPr/>
            </a:pPr>
            <a:r>
              <a:rPr lang="nb-NO" sz="2100" dirty="0" err="1">
                <a:latin typeface="Arial" charset="0"/>
              </a:rPr>
              <a:t>Norway's</a:t>
            </a:r>
            <a:r>
              <a:rPr lang="nb-NO" sz="2100" dirty="0">
                <a:latin typeface="Arial" charset="0"/>
              </a:rPr>
              <a:t> National Consensus Platform for </a:t>
            </a:r>
            <a:r>
              <a:rPr lang="nb-NO" sz="2100" dirty="0" err="1">
                <a:latin typeface="Arial" charset="0"/>
              </a:rPr>
              <a:t>the</a:t>
            </a:r>
            <a:endParaRPr lang="nb-NO" sz="2100" dirty="0">
              <a:latin typeface="Arial" charset="0"/>
            </a:endParaRPr>
          </a:p>
          <a:p>
            <a:pPr algn="ctr" eaLnBrk="1" hangingPunct="1">
              <a:lnSpc>
                <a:spcPct val="110000"/>
              </a:lnSpc>
              <a:spcBef>
                <a:spcPct val="50000"/>
              </a:spcBef>
              <a:defRPr/>
            </a:pPr>
            <a:r>
              <a:rPr lang="nb-NO" sz="2100" dirty="0">
                <a:latin typeface="Arial" charset="0"/>
              </a:rPr>
              <a:t>Three </a:t>
            </a:r>
            <a:r>
              <a:rPr lang="nb-NO" sz="2100" dirty="0" err="1">
                <a:latin typeface="Arial" charset="0"/>
              </a:rPr>
              <a:t>Rs</a:t>
            </a:r>
            <a:r>
              <a:rPr lang="nb-NO" sz="2100" dirty="0">
                <a:latin typeface="Arial" charset="0"/>
              </a:rPr>
              <a:t>: </a:t>
            </a:r>
            <a:r>
              <a:rPr lang="nb-NO" sz="2100" dirty="0" err="1">
                <a:latin typeface="Arial" charset="0"/>
              </a:rPr>
              <a:t>Replacement</a:t>
            </a:r>
            <a:r>
              <a:rPr lang="nb-NO" sz="2100" dirty="0">
                <a:latin typeface="Arial" charset="0"/>
              </a:rPr>
              <a:t>, </a:t>
            </a:r>
            <a:r>
              <a:rPr lang="nb-NO" sz="2100" dirty="0" err="1">
                <a:latin typeface="Arial" charset="0"/>
              </a:rPr>
              <a:t>Reduction</a:t>
            </a:r>
            <a:r>
              <a:rPr lang="nb-NO" sz="2100" dirty="0">
                <a:latin typeface="Arial" charset="0"/>
              </a:rPr>
              <a:t> and </a:t>
            </a:r>
            <a:r>
              <a:rPr lang="nb-NO" sz="2100" dirty="0" err="1">
                <a:latin typeface="Arial" charset="0"/>
              </a:rPr>
              <a:t>Refinement</a:t>
            </a:r>
            <a:endParaRPr lang="nb-NO" sz="1350" dirty="0">
              <a:latin typeface="Arial" charset="0"/>
            </a:endParaRPr>
          </a:p>
        </p:txBody>
      </p:sp>
      <p:sp>
        <p:nvSpPr>
          <p:cNvPr id="5" name="Text Box 2">
            <a:extLst>
              <a:ext uri="{FF2B5EF4-FFF2-40B4-BE49-F238E27FC236}">
                <a16:creationId xmlns:a16="http://schemas.microsoft.com/office/drawing/2014/main" id="{7EA219A6-9F81-F14A-B7B2-3DEC46C27C63}"/>
              </a:ext>
            </a:extLst>
          </p:cNvPr>
          <p:cNvSpPr txBox="1">
            <a:spLocks noChangeArrowheads="1"/>
          </p:cNvSpPr>
          <p:nvPr/>
        </p:nvSpPr>
        <p:spPr bwMode="auto">
          <a:xfrm>
            <a:off x="1401647" y="2548194"/>
            <a:ext cx="6379535" cy="58388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1" hangingPunct="1">
              <a:lnSpc>
                <a:spcPct val="110000"/>
              </a:lnSpc>
              <a:spcBef>
                <a:spcPct val="50000"/>
              </a:spcBef>
              <a:defRPr/>
            </a:pPr>
            <a:r>
              <a:rPr lang="nb-NO" sz="2400" dirty="0">
                <a:latin typeface="Arial" charset="0"/>
              </a:rPr>
              <a:t>and a </a:t>
            </a:r>
            <a:r>
              <a:rPr lang="nb-NO" sz="2400" dirty="0" err="1">
                <a:latin typeface="Arial" charset="0"/>
              </a:rPr>
              <a:t>source</a:t>
            </a:r>
            <a:r>
              <a:rPr lang="nb-NO" sz="2400" dirty="0">
                <a:latin typeface="Arial" charset="0"/>
              </a:rPr>
              <a:t> </a:t>
            </a:r>
            <a:r>
              <a:rPr lang="nb-NO" sz="2400" dirty="0" err="1">
                <a:latin typeface="Arial" charset="0"/>
              </a:rPr>
              <a:t>of</a:t>
            </a:r>
            <a:r>
              <a:rPr lang="nb-NO" sz="2400" dirty="0">
                <a:latin typeface="Arial" charset="0"/>
              </a:rPr>
              <a:t> global 3R </a:t>
            </a:r>
            <a:r>
              <a:rPr lang="nb-NO" sz="2400" dirty="0" err="1">
                <a:latin typeface="Arial" charset="0"/>
              </a:rPr>
              <a:t>resources</a:t>
            </a:r>
            <a:endParaRPr lang="nb-NO" sz="750" dirty="0">
              <a:latin typeface="Arial" charset="0"/>
            </a:endParaRPr>
          </a:p>
        </p:txBody>
      </p:sp>
      <p:sp>
        <p:nvSpPr>
          <p:cNvPr id="11" name="Rectangle 10">
            <a:extLst>
              <a:ext uri="{FF2B5EF4-FFF2-40B4-BE49-F238E27FC236}">
                <a16:creationId xmlns:a16="http://schemas.microsoft.com/office/drawing/2014/main" id="{81946108-9B60-D94C-9351-3F0022810344}"/>
              </a:ext>
            </a:extLst>
          </p:cNvPr>
          <p:cNvSpPr/>
          <p:nvPr/>
        </p:nvSpPr>
        <p:spPr>
          <a:xfrm>
            <a:off x="1208995" y="4803735"/>
            <a:ext cx="2284600" cy="253916"/>
          </a:xfrm>
          <a:prstGeom prst="rect">
            <a:avLst/>
          </a:prstGeom>
        </p:spPr>
        <p:txBody>
          <a:bodyPr wrap="none">
            <a:spAutoFit/>
          </a:bodyPr>
          <a:lstStyle/>
          <a:p>
            <a:r>
              <a:rPr lang="nb-NO" sz="1050" dirty="0" err="1">
                <a:latin typeface="Calibri" panose="020F0502020204030204" pitchFamily="34" charset="0"/>
                <a:ea typeface="Calibri" panose="020F0502020204030204" pitchFamily="34" charset="0"/>
                <a:cs typeface="Times New Roman" panose="02020603050405020304" pitchFamily="18" charset="0"/>
              </a:rPr>
              <a:t>Norecopa</a:t>
            </a:r>
            <a:r>
              <a:rPr lang="nb-NO" sz="1050" dirty="0">
                <a:latin typeface="Calibri" panose="020F0502020204030204" pitchFamily="34" charset="0"/>
                <a:ea typeface="Calibri" panose="020F0502020204030204" pitchFamily="34" charset="0"/>
                <a:cs typeface="Times New Roman" panose="02020603050405020304" pitchFamily="18" charset="0"/>
              </a:rPr>
              <a:t>: PREPARE for </a:t>
            </a:r>
            <a:r>
              <a:rPr lang="nb-NO" sz="1050" dirty="0" err="1">
                <a:latin typeface="Calibri" panose="020F0502020204030204" pitchFamily="34" charset="0"/>
                <a:ea typeface="Calibri" panose="020F0502020204030204" pitchFamily="34" charset="0"/>
                <a:cs typeface="Times New Roman" panose="02020603050405020304" pitchFamily="18" charset="0"/>
              </a:rPr>
              <a:t>better</a:t>
            </a:r>
            <a:r>
              <a:rPr lang="nb-NO" sz="1050" dirty="0">
                <a:latin typeface="Calibri" panose="020F0502020204030204" pitchFamily="34" charset="0"/>
                <a:ea typeface="Calibri" panose="020F0502020204030204" pitchFamily="34" charset="0"/>
                <a:cs typeface="Times New Roman" panose="02020603050405020304" pitchFamily="18" charset="0"/>
              </a:rPr>
              <a:t> Science</a:t>
            </a:r>
            <a:endParaRPr lang="nb-NO" sz="1050" dirty="0"/>
          </a:p>
        </p:txBody>
      </p:sp>
      <p:sp>
        <p:nvSpPr>
          <p:cNvPr id="8" name="Oval 7">
            <a:extLst>
              <a:ext uri="{FF2B5EF4-FFF2-40B4-BE49-F238E27FC236}">
                <a16:creationId xmlns:a16="http://schemas.microsoft.com/office/drawing/2014/main" id="{87C99917-DA75-B24F-BA2A-C0B413CCCC2B}"/>
              </a:ext>
            </a:extLst>
          </p:cNvPr>
          <p:cNvSpPr/>
          <p:nvPr/>
        </p:nvSpPr>
        <p:spPr>
          <a:xfrm>
            <a:off x="1039658" y="4657061"/>
            <a:ext cx="2576845" cy="55232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pic>
        <p:nvPicPr>
          <p:cNvPr id="9" name="Picture 6" descr="logo-medstjerne-stor copy">
            <a:extLst>
              <a:ext uri="{FF2B5EF4-FFF2-40B4-BE49-F238E27FC236}">
                <a16:creationId xmlns:a16="http://schemas.microsoft.com/office/drawing/2014/main" id="{2FFF7E10-FF25-944F-A3D4-20D18D98E01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253894" y="3406248"/>
            <a:ext cx="2776269" cy="675052"/>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kstSylinder 8">
            <a:extLst>
              <a:ext uri="{FF2B5EF4-FFF2-40B4-BE49-F238E27FC236}">
                <a16:creationId xmlns:a16="http://schemas.microsoft.com/office/drawing/2014/main" id="{13FD6FEA-54C3-5C42-8C53-9B07764B2701}"/>
              </a:ext>
            </a:extLst>
          </p:cNvPr>
          <p:cNvSpPr txBox="1"/>
          <p:nvPr/>
        </p:nvSpPr>
        <p:spPr>
          <a:xfrm>
            <a:off x="3425112" y="4059085"/>
            <a:ext cx="2423982" cy="300082"/>
          </a:xfrm>
          <a:prstGeom prst="rect">
            <a:avLst/>
          </a:prstGeom>
          <a:noFill/>
        </p:spPr>
        <p:txBody>
          <a:bodyPr wrap="square" rtlCol="0">
            <a:spAutoFit/>
          </a:bodyPr>
          <a:lstStyle/>
          <a:p>
            <a:pPr algn="ctr"/>
            <a:r>
              <a:rPr lang="en-US" sz="1350" i="1" dirty="0">
                <a:latin typeface="Arial"/>
                <a:cs typeface="Arial"/>
              </a:rPr>
              <a:t>https://</a:t>
            </a:r>
            <a:r>
              <a:rPr lang="en-US" sz="1350" i="1" dirty="0" err="1">
                <a:latin typeface="Arial"/>
                <a:cs typeface="Arial"/>
              </a:rPr>
              <a:t>norecopa.no</a:t>
            </a:r>
            <a:endParaRPr lang="en-US" sz="1350" i="1" dirty="0">
              <a:latin typeface="Arial"/>
              <a:cs typeface="Arial"/>
            </a:endParaRPr>
          </a:p>
        </p:txBody>
      </p:sp>
      <p:pic>
        <p:nvPicPr>
          <p:cNvPr id="3" name="Audio 2">
            <a:hlinkClick r:id="" action="ppaction://media"/>
            <a:extLst>
              <a:ext uri="{FF2B5EF4-FFF2-40B4-BE49-F238E27FC236}">
                <a16:creationId xmlns:a16="http://schemas.microsoft.com/office/drawing/2014/main" id="{FB497A43-1B3C-4F79-BB91-A69E9374F67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2066100545"/>
      </p:ext>
    </p:extLst>
  </p:cSld>
  <p:clrMapOvr>
    <a:masterClrMapping/>
  </p:clrMapOvr>
  <mc:AlternateContent xmlns:mc="http://schemas.openxmlformats.org/markup-compatibility/2006" xmlns:p14="http://schemas.microsoft.com/office/powerpoint/2010/main">
    <mc:Choice Requires="p14">
      <p:transition spd="slow" p14:dur="2000" advTm="30554"/>
    </mc:Choice>
    <mc:Fallback xmlns="">
      <p:transition spd="slow" advTm="30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14924" y="384284"/>
            <a:ext cx="2002471" cy="507831"/>
          </a:xfrm>
          <a:prstGeom prst="rect">
            <a:avLst/>
          </a:prstGeom>
          <a:noFill/>
        </p:spPr>
        <p:txBody>
          <a:bodyPr wrap="none" rtlCol="0">
            <a:spAutoFit/>
          </a:bodyPr>
          <a:lstStyle/>
          <a:p>
            <a:r>
              <a:rPr lang="en-GB" sz="1350" dirty="0">
                <a:latin typeface="Arial" panose="020B0604020202020204" pitchFamily="34" charset="0"/>
                <a:cs typeface="Arial" panose="020B0604020202020204" pitchFamily="34" charset="0"/>
              </a:rPr>
              <a:t>A Refinement Wiki</a:t>
            </a:r>
          </a:p>
          <a:p>
            <a:r>
              <a:rPr lang="en-GB" sz="1350" dirty="0">
                <a:solidFill>
                  <a:srgbClr val="0000FF"/>
                </a:solidFill>
                <a:latin typeface="Arial" panose="020B0604020202020204" pitchFamily="34" charset="0"/>
                <a:cs typeface="Arial" panose="020B0604020202020204" pitchFamily="34" charset="0"/>
              </a:rPr>
              <a:t>https://</a:t>
            </a:r>
            <a:r>
              <a:rPr lang="en-GB" sz="1350" dirty="0" err="1">
                <a:solidFill>
                  <a:srgbClr val="0000FF"/>
                </a:solidFill>
                <a:latin typeface="Arial" panose="020B0604020202020204" pitchFamily="34" charset="0"/>
                <a:cs typeface="Arial" panose="020B0604020202020204" pitchFamily="34" charset="0"/>
              </a:rPr>
              <a:t>wiki.norecopa.no</a:t>
            </a:r>
            <a:endParaRPr lang="en-GB" sz="1350" dirty="0">
              <a:solidFill>
                <a:srgbClr val="0000FF"/>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1CA1C7E-93EB-FC40-874C-CAEB9CB249FA}"/>
              </a:ext>
            </a:extLst>
          </p:cNvPr>
          <p:cNvSpPr/>
          <p:nvPr/>
        </p:nvSpPr>
        <p:spPr>
          <a:xfrm>
            <a:off x="1208995" y="4803735"/>
            <a:ext cx="2284600" cy="253916"/>
          </a:xfrm>
          <a:prstGeom prst="rect">
            <a:avLst/>
          </a:prstGeom>
        </p:spPr>
        <p:txBody>
          <a:bodyPr wrap="none">
            <a:spAutoFit/>
          </a:bodyPr>
          <a:lstStyle/>
          <a:p>
            <a:r>
              <a:rPr lang="nb-NO" sz="1050" dirty="0" err="1">
                <a:latin typeface="Calibri" panose="020F0502020204030204" pitchFamily="34" charset="0"/>
                <a:ea typeface="Calibri" panose="020F0502020204030204" pitchFamily="34" charset="0"/>
                <a:cs typeface="Times New Roman" panose="02020603050405020304" pitchFamily="18" charset="0"/>
              </a:rPr>
              <a:t>Norecopa</a:t>
            </a:r>
            <a:r>
              <a:rPr lang="nb-NO" sz="1050" dirty="0">
                <a:latin typeface="Calibri" panose="020F0502020204030204" pitchFamily="34" charset="0"/>
                <a:ea typeface="Calibri" panose="020F0502020204030204" pitchFamily="34" charset="0"/>
                <a:cs typeface="Times New Roman" panose="02020603050405020304" pitchFamily="18" charset="0"/>
              </a:rPr>
              <a:t>: PREPARE for </a:t>
            </a:r>
            <a:r>
              <a:rPr lang="nb-NO" sz="1050" dirty="0" err="1">
                <a:latin typeface="Calibri" panose="020F0502020204030204" pitchFamily="34" charset="0"/>
                <a:ea typeface="Calibri" panose="020F0502020204030204" pitchFamily="34" charset="0"/>
                <a:cs typeface="Times New Roman" panose="02020603050405020304" pitchFamily="18" charset="0"/>
              </a:rPr>
              <a:t>better</a:t>
            </a:r>
            <a:r>
              <a:rPr lang="nb-NO" sz="1050" dirty="0">
                <a:latin typeface="Calibri" panose="020F0502020204030204" pitchFamily="34" charset="0"/>
                <a:ea typeface="Calibri" panose="020F0502020204030204" pitchFamily="34" charset="0"/>
                <a:cs typeface="Times New Roman" panose="02020603050405020304" pitchFamily="18" charset="0"/>
              </a:rPr>
              <a:t> Science</a:t>
            </a:r>
            <a:endParaRPr lang="nb-NO" sz="1050" dirty="0"/>
          </a:p>
        </p:txBody>
      </p:sp>
      <p:pic>
        <p:nvPicPr>
          <p:cNvPr id="11" name="Picture 3" descr="logo-medstjerne-stor copy">
            <a:extLst>
              <a:ext uri="{FF2B5EF4-FFF2-40B4-BE49-F238E27FC236}">
                <a16:creationId xmlns:a16="http://schemas.microsoft.com/office/drawing/2014/main" id="{F3690486-9861-0746-B420-7BEFC656B79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22426" y="9934"/>
            <a:ext cx="1878575" cy="457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A screenshot of a cell phone&#10;&#10;Description automatically generated">
            <a:extLst>
              <a:ext uri="{FF2B5EF4-FFF2-40B4-BE49-F238E27FC236}">
                <a16:creationId xmlns:a16="http://schemas.microsoft.com/office/drawing/2014/main" id="{59363DD3-FA7E-C449-B677-24CCD393AD0A}"/>
              </a:ext>
            </a:extLst>
          </p:cNvPr>
          <p:cNvPicPr>
            <a:picLocks noChangeAspect="1"/>
          </p:cNvPicPr>
          <p:nvPr/>
        </p:nvPicPr>
        <p:blipFill rotWithShape="1">
          <a:blip r:embed="rId5"/>
          <a:srcRect l="1468" r="-1"/>
          <a:stretch/>
        </p:blipFill>
        <p:spPr>
          <a:xfrm>
            <a:off x="1739900" y="1066496"/>
            <a:ext cx="4724400" cy="3486657"/>
          </a:xfrm>
          <a:prstGeom prst="rect">
            <a:avLst/>
          </a:prstGeom>
          <a:ln w="28575">
            <a:solidFill>
              <a:schemeClr val="accent1"/>
            </a:solidFill>
          </a:ln>
        </p:spPr>
      </p:pic>
      <p:pic>
        <p:nvPicPr>
          <p:cNvPr id="2" name="Audio 1">
            <a:hlinkClick r:id="" action="ppaction://media"/>
            <a:extLst>
              <a:ext uri="{FF2B5EF4-FFF2-40B4-BE49-F238E27FC236}">
                <a16:creationId xmlns:a16="http://schemas.microsoft.com/office/drawing/2014/main" id="{14769AA3-524A-45FA-B1E3-DB02535C35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548253629"/>
      </p:ext>
    </p:extLst>
  </p:cSld>
  <p:clrMapOvr>
    <a:masterClrMapping/>
  </p:clrMapOvr>
  <mc:AlternateContent xmlns:mc="http://schemas.openxmlformats.org/markup-compatibility/2006" xmlns:p14="http://schemas.microsoft.com/office/powerpoint/2010/main">
    <mc:Choice Requires="p14">
      <p:transition spd="slow" p14:dur="2000" advTm="26007"/>
    </mc:Choice>
    <mc:Fallback xmlns="">
      <p:transition spd="slow" advTm="26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150935-E0FC-A141-B6D4-087C6B82682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3585" y="32590"/>
            <a:ext cx="4468415" cy="3356276"/>
          </a:xfrm>
          <a:prstGeom prst="rect">
            <a:avLst/>
          </a:prstGeom>
        </p:spPr>
      </p:pic>
      <p:sp>
        <p:nvSpPr>
          <p:cNvPr id="5" name="Rectangle 4">
            <a:extLst>
              <a:ext uri="{FF2B5EF4-FFF2-40B4-BE49-F238E27FC236}">
                <a16:creationId xmlns:a16="http://schemas.microsoft.com/office/drawing/2014/main" id="{1221455D-6A46-DA43-985C-8DF278B94703}"/>
              </a:ext>
            </a:extLst>
          </p:cNvPr>
          <p:cNvSpPr/>
          <p:nvPr/>
        </p:nvSpPr>
        <p:spPr>
          <a:xfrm>
            <a:off x="103584" y="3408873"/>
            <a:ext cx="4468416" cy="338554"/>
          </a:xfrm>
          <a:prstGeom prst="rect">
            <a:avLst/>
          </a:prstGeom>
        </p:spPr>
        <p:txBody>
          <a:bodyPr wrap="square">
            <a:spAutoFit/>
          </a:bodyPr>
          <a:lstStyle/>
          <a:p>
            <a:pPr algn="ctr"/>
            <a:r>
              <a:rPr lang="en-US" sz="800" dirty="0">
                <a:hlinkClick r:id="rId6"/>
              </a:rPr>
              <a:t>https://kmonadollaraday.files.wordpress.com/2011/03/information-silos.jpg</a:t>
            </a:r>
            <a:endParaRPr lang="en-US" sz="800" dirty="0"/>
          </a:p>
          <a:p>
            <a:pPr algn="ctr"/>
            <a:r>
              <a:rPr lang="en-US" sz="800" dirty="0"/>
              <a:t>and colourbox.com</a:t>
            </a:r>
          </a:p>
        </p:txBody>
      </p:sp>
      <p:pic>
        <p:nvPicPr>
          <p:cNvPr id="6" name="Picture 5">
            <a:extLst>
              <a:ext uri="{FF2B5EF4-FFF2-40B4-BE49-F238E27FC236}">
                <a16:creationId xmlns:a16="http://schemas.microsoft.com/office/drawing/2014/main" id="{E08AC846-044D-D64A-B498-6B5C5E0CBF46}"/>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3232" b="100000" l="0" r="99670">
                        <a14:foregroundMark x1="2021" y1="56553" x2="2351" y2="96050"/>
                        <a14:foregroundMark x1="97196" y1="54937" x2="97196" y2="96589"/>
                      </a14:backgroundRemoval>
                    </a14:imgEffect>
                  </a14:imgLayer>
                </a14:imgProps>
              </a:ext>
              <a:ext uri="{28A0092B-C50C-407E-A947-70E740481C1C}">
                <a14:useLocalDpi xmlns:a14="http://schemas.microsoft.com/office/drawing/2010/main"/>
              </a:ext>
            </a:extLst>
          </a:blip>
          <a:srcRect/>
          <a:stretch/>
        </p:blipFill>
        <p:spPr>
          <a:xfrm>
            <a:off x="2529634" y="2657610"/>
            <a:ext cx="1906637" cy="437914"/>
          </a:xfrm>
          <a:prstGeom prst="rect">
            <a:avLst/>
          </a:prstGeom>
        </p:spPr>
      </p:pic>
      <p:pic>
        <p:nvPicPr>
          <p:cNvPr id="7" name="Picture 6">
            <a:extLst>
              <a:ext uri="{FF2B5EF4-FFF2-40B4-BE49-F238E27FC236}">
                <a16:creationId xmlns:a16="http://schemas.microsoft.com/office/drawing/2014/main" id="{A8F0B312-4266-4142-A62D-401B5A8F2C11}"/>
              </a:ext>
            </a:extLst>
          </p:cNvPr>
          <p:cNvPicPr>
            <a:picLocks noChangeAspect="1"/>
          </p:cNvPicPr>
          <p:nvPr/>
        </p:nvPicPr>
        <p:blipFill rotWithShape="1">
          <a:blip r:embed="rId9" cstate="screen">
            <a:extLst>
              <a:ext uri="{BEBA8EAE-BF5A-486C-A8C5-ECC9F3942E4B}">
                <a14:imgProps xmlns:a14="http://schemas.microsoft.com/office/drawing/2010/main">
                  <a14:imgLayer r:embed="rId8">
                    <a14:imgEffect>
                      <a14:backgroundRemoval t="3232" b="100000" l="0" r="99670">
                        <a14:foregroundMark x1="2021" y1="56553" x2="2351" y2="96050"/>
                        <a14:foregroundMark x1="97196" y1="54937" x2="97196" y2="96589"/>
                      </a14:backgroundRemoval>
                    </a14:imgEffect>
                  </a14:imgLayer>
                </a14:imgProps>
              </a:ext>
              <a:ext uri="{28A0092B-C50C-407E-A947-70E740481C1C}">
                <a14:useLocalDpi xmlns:a14="http://schemas.microsoft.com/office/drawing/2010/main"/>
              </a:ext>
            </a:extLst>
          </a:blip>
          <a:srcRect/>
          <a:stretch/>
        </p:blipFill>
        <p:spPr>
          <a:xfrm>
            <a:off x="2035996" y="1035415"/>
            <a:ext cx="1193897" cy="274213"/>
          </a:xfrm>
          <a:prstGeom prst="rect">
            <a:avLst/>
          </a:prstGeom>
        </p:spPr>
      </p:pic>
      <p:pic>
        <p:nvPicPr>
          <p:cNvPr id="8" name="Picture 7">
            <a:extLst>
              <a:ext uri="{FF2B5EF4-FFF2-40B4-BE49-F238E27FC236}">
                <a16:creationId xmlns:a16="http://schemas.microsoft.com/office/drawing/2014/main" id="{5B4AA428-838D-984F-8F54-A1C184C29B72}"/>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3232" b="100000" l="0" r="99670">
                        <a14:foregroundMark x1="2021" y1="56553" x2="2351" y2="96050"/>
                        <a14:foregroundMark x1="97196" y1="54937" x2="97196" y2="96589"/>
                      </a14:backgroundRemoval>
                    </a14:imgEffect>
                  </a14:imgLayer>
                </a14:imgProps>
              </a:ext>
              <a:ext uri="{28A0092B-C50C-407E-A947-70E740481C1C}">
                <a14:useLocalDpi xmlns:a14="http://schemas.microsoft.com/office/drawing/2010/main"/>
              </a:ext>
            </a:extLst>
          </a:blip>
          <a:srcRect/>
          <a:stretch/>
        </p:blipFill>
        <p:spPr>
          <a:xfrm>
            <a:off x="2272720" y="2042949"/>
            <a:ext cx="1895771" cy="435419"/>
          </a:xfrm>
          <a:prstGeom prst="rect">
            <a:avLst/>
          </a:prstGeom>
        </p:spPr>
      </p:pic>
      <p:pic>
        <p:nvPicPr>
          <p:cNvPr id="9" name="Picture 8">
            <a:extLst>
              <a:ext uri="{FF2B5EF4-FFF2-40B4-BE49-F238E27FC236}">
                <a16:creationId xmlns:a16="http://schemas.microsoft.com/office/drawing/2014/main" id="{9F7CC756-5243-9F43-8207-242F19B59E4A}"/>
              </a:ext>
            </a:extLst>
          </p:cNvPr>
          <p:cNvPicPr>
            <a:picLocks noChangeAspect="1"/>
          </p:cNvPicPr>
          <p:nvPr/>
        </p:nvPicPr>
        <p:blipFill rotWithShape="1">
          <a:blip r:embed="rId12" cstate="screen">
            <a:extLst>
              <a:ext uri="{BEBA8EAE-BF5A-486C-A8C5-ECC9F3942E4B}">
                <a14:imgProps xmlns:a14="http://schemas.microsoft.com/office/drawing/2010/main">
                  <a14:imgLayer r:embed="rId13">
                    <a14:imgEffect>
                      <a14:backgroundRemoval t="3232" b="100000" l="0" r="99670">
                        <a14:foregroundMark x1="2021" y1="56553" x2="2351" y2="96050"/>
                        <a14:foregroundMark x1="97196" y1="54937" x2="97196" y2="96589"/>
                      </a14:backgroundRemoval>
                    </a14:imgEffect>
                  </a14:imgLayer>
                </a14:imgProps>
              </a:ext>
              <a:ext uri="{28A0092B-C50C-407E-A947-70E740481C1C}">
                <a14:useLocalDpi xmlns:a14="http://schemas.microsoft.com/office/drawing/2010/main"/>
              </a:ext>
            </a:extLst>
          </a:blip>
          <a:srcRect/>
          <a:stretch/>
        </p:blipFill>
        <p:spPr>
          <a:xfrm>
            <a:off x="1088440" y="326224"/>
            <a:ext cx="1311859" cy="301306"/>
          </a:xfrm>
          <a:prstGeom prst="rect">
            <a:avLst/>
          </a:prstGeom>
        </p:spPr>
      </p:pic>
      <p:sp>
        <p:nvSpPr>
          <p:cNvPr id="17" name="Rectangle 16">
            <a:extLst>
              <a:ext uri="{FF2B5EF4-FFF2-40B4-BE49-F238E27FC236}">
                <a16:creationId xmlns:a16="http://schemas.microsoft.com/office/drawing/2014/main" id="{FBD2B5FD-54F8-934E-9B9C-9285AA272F43}"/>
              </a:ext>
            </a:extLst>
          </p:cNvPr>
          <p:cNvSpPr/>
          <p:nvPr/>
        </p:nvSpPr>
        <p:spPr>
          <a:xfrm>
            <a:off x="1208995" y="4803735"/>
            <a:ext cx="2284600" cy="253916"/>
          </a:xfrm>
          <a:prstGeom prst="rect">
            <a:avLst/>
          </a:prstGeom>
        </p:spPr>
        <p:txBody>
          <a:bodyPr wrap="none">
            <a:spAutoFit/>
          </a:bodyPr>
          <a:lstStyle/>
          <a:p>
            <a:r>
              <a:rPr lang="nb-NO" sz="1050" dirty="0" err="1">
                <a:latin typeface="Calibri" panose="020F0502020204030204" pitchFamily="34" charset="0"/>
                <a:ea typeface="Calibri" panose="020F0502020204030204" pitchFamily="34" charset="0"/>
                <a:cs typeface="Times New Roman" panose="02020603050405020304" pitchFamily="18" charset="0"/>
              </a:rPr>
              <a:t>Norecopa</a:t>
            </a:r>
            <a:r>
              <a:rPr lang="nb-NO" sz="1050" dirty="0">
                <a:latin typeface="Calibri" panose="020F0502020204030204" pitchFamily="34" charset="0"/>
                <a:ea typeface="Calibri" panose="020F0502020204030204" pitchFamily="34" charset="0"/>
                <a:cs typeface="Times New Roman" panose="02020603050405020304" pitchFamily="18" charset="0"/>
              </a:rPr>
              <a:t>: PREPARE for </a:t>
            </a:r>
            <a:r>
              <a:rPr lang="nb-NO" sz="1050" dirty="0" err="1">
                <a:latin typeface="Calibri" panose="020F0502020204030204" pitchFamily="34" charset="0"/>
                <a:ea typeface="Calibri" panose="020F0502020204030204" pitchFamily="34" charset="0"/>
                <a:cs typeface="Times New Roman" panose="02020603050405020304" pitchFamily="18" charset="0"/>
              </a:rPr>
              <a:t>better</a:t>
            </a:r>
            <a:r>
              <a:rPr lang="nb-NO" sz="1050" dirty="0">
                <a:latin typeface="Calibri" panose="020F0502020204030204" pitchFamily="34" charset="0"/>
                <a:ea typeface="Calibri" panose="020F0502020204030204" pitchFamily="34" charset="0"/>
                <a:cs typeface="Times New Roman" panose="02020603050405020304" pitchFamily="18" charset="0"/>
              </a:rPr>
              <a:t> Science</a:t>
            </a:r>
            <a:endParaRPr lang="nb-NO" sz="1050" dirty="0"/>
          </a:p>
        </p:txBody>
      </p:sp>
      <p:pic>
        <p:nvPicPr>
          <p:cNvPr id="19" name="Picture 3" descr="logo-medstjerne-stor copy">
            <a:extLst>
              <a:ext uri="{FF2B5EF4-FFF2-40B4-BE49-F238E27FC236}">
                <a16:creationId xmlns:a16="http://schemas.microsoft.com/office/drawing/2014/main" id="{95218669-0026-564A-8423-6A74913F48B7}"/>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6122426" y="9934"/>
            <a:ext cx="1878575" cy="457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80E793A6-BEFD-7643-A07C-D4011CF26080}"/>
              </a:ext>
            </a:extLst>
          </p:cNvPr>
          <p:cNvSpPr txBox="1"/>
          <p:nvPr/>
        </p:nvSpPr>
        <p:spPr>
          <a:xfrm>
            <a:off x="4919996" y="1133092"/>
            <a:ext cx="3884647" cy="2354491"/>
          </a:xfrm>
          <a:prstGeom prst="rect">
            <a:avLst/>
          </a:prstGeom>
          <a:noFill/>
        </p:spPr>
        <p:txBody>
          <a:bodyPr wrap="square" rtlCol="0">
            <a:spAutoFit/>
          </a:bodyPr>
          <a:lstStyle/>
          <a:p>
            <a:r>
              <a:rPr lang="en-GB" sz="2100" b="1" dirty="0"/>
              <a:t>Coming together is a beginning</a:t>
            </a:r>
          </a:p>
          <a:p>
            <a:endParaRPr lang="en-GB" sz="2100" b="1" dirty="0"/>
          </a:p>
          <a:p>
            <a:r>
              <a:rPr lang="en-GB" sz="2100" b="1" dirty="0"/>
              <a:t>Keeping together is progress</a:t>
            </a:r>
          </a:p>
          <a:p>
            <a:endParaRPr lang="en-GB" sz="2100" b="1" dirty="0"/>
          </a:p>
          <a:p>
            <a:r>
              <a:rPr lang="en-GB" sz="2100" b="1" dirty="0"/>
              <a:t>Working together is success</a:t>
            </a:r>
          </a:p>
          <a:p>
            <a:endParaRPr lang="en-GB" sz="2100" dirty="0"/>
          </a:p>
          <a:p>
            <a:pPr algn="r"/>
            <a:r>
              <a:rPr lang="en-GB" sz="2100" dirty="0"/>
              <a:t>Edward Everett Hale</a:t>
            </a:r>
            <a:endParaRPr lang="en-GB" sz="2025" i="1" dirty="0"/>
          </a:p>
        </p:txBody>
      </p:sp>
      <p:pic>
        <p:nvPicPr>
          <p:cNvPr id="2" name="Audio 1">
            <a:hlinkClick r:id="" action="ppaction://media"/>
            <a:extLst>
              <a:ext uri="{FF2B5EF4-FFF2-40B4-BE49-F238E27FC236}">
                <a16:creationId xmlns:a16="http://schemas.microsoft.com/office/drawing/2014/main" id="{235687D2-3830-4535-85A1-460A775F27A5}"/>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2114871417"/>
      </p:ext>
    </p:extLst>
  </p:cSld>
  <p:clrMapOvr>
    <a:masterClrMapping/>
  </p:clrMapOvr>
  <mc:AlternateContent xmlns:mc="http://schemas.openxmlformats.org/markup-compatibility/2006" xmlns:p14="http://schemas.microsoft.com/office/powerpoint/2010/main">
    <mc:Choice Requires="p14">
      <p:transition spd="slow" p14:dur="2000" advTm="5626"/>
    </mc:Choice>
    <mc:Fallback xmlns="">
      <p:transition spd="slow" advTm="5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a:extLst>
              <a:ext uri="{FF2B5EF4-FFF2-40B4-BE49-F238E27FC236}">
                <a16:creationId xmlns:a16="http://schemas.microsoft.com/office/drawing/2014/main" id="{715405AD-3FC1-DA45-8ED4-EC8C699198F1}"/>
              </a:ext>
            </a:extLst>
          </p:cNvPr>
          <p:cNvSpPr txBox="1">
            <a:spLocks noChangeArrowheads="1"/>
          </p:cNvSpPr>
          <p:nvPr/>
        </p:nvSpPr>
        <p:spPr bwMode="auto">
          <a:xfrm>
            <a:off x="1370432" y="2168"/>
            <a:ext cx="4647004" cy="29053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1661" b="1" dirty="0">
                <a:solidFill>
                  <a:srgbClr val="FF0000"/>
                </a:solidFill>
              </a:rPr>
              <a:t>Thanks to </a:t>
            </a:r>
            <a:r>
              <a:rPr lang="en-US" sz="1661" b="1" dirty="0" err="1">
                <a:solidFill>
                  <a:srgbClr val="FF0000"/>
                </a:solidFill>
              </a:rPr>
              <a:t>Norecopa's</a:t>
            </a:r>
            <a:r>
              <a:rPr lang="en-US" sz="1661" b="1" dirty="0">
                <a:solidFill>
                  <a:srgbClr val="FF0000"/>
                </a:solidFill>
              </a:rPr>
              <a:t> main sponsors:</a:t>
            </a:r>
          </a:p>
          <a:p>
            <a:pPr eaLnBrk="1" hangingPunct="1"/>
            <a:endParaRPr lang="en-US" sz="1108" dirty="0">
              <a:solidFill>
                <a:srgbClr val="000000"/>
              </a:solidFill>
            </a:endParaRPr>
          </a:p>
          <a:p>
            <a:pPr marL="219137" indent="-219137">
              <a:buFont typeface="Arial"/>
              <a:buChar char="•"/>
            </a:pPr>
            <a:r>
              <a:rPr lang="en-US" sz="1108" dirty="0">
                <a:solidFill>
                  <a:srgbClr val="000000"/>
                </a:solidFill>
                <a:latin typeface="Arial" charset="0"/>
              </a:rPr>
              <a:t>Standing Committee on Business Affairs, Norwegian Parliament</a:t>
            </a:r>
          </a:p>
          <a:p>
            <a:pPr marL="219137" indent="-219137">
              <a:buFont typeface="Arial"/>
              <a:buChar char="•"/>
            </a:pPr>
            <a:r>
              <a:rPr lang="en-US" sz="1108" dirty="0">
                <a:solidFill>
                  <a:srgbClr val="000000"/>
                </a:solidFill>
                <a:latin typeface="Arial" charset="0"/>
              </a:rPr>
              <a:t>Norwegian Ministries of Agriculture and Fisheries</a:t>
            </a:r>
          </a:p>
          <a:p>
            <a:pPr marL="219137" indent="-219137">
              <a:buFont typeface="Arial"/>
              <a:buChar char="•"/>
            </a:pPr>
            <a:r>
              <a:rPr lang="en-US" sz="1108" dirty="0">
                <a:solidFill>
                  <a:srgbClr val="000000"/>
                </a:solidFill>
                <a:latin typeface="Arial" charset="0"/>
              </a:rPr>
              <a:t>Research Council of Norway</a:t>
            </a:r>
          </a:p>
          <a:p>
            <a:pPr marL="219137" indent="-219137">
              <a:buFont typeface="Arial"/>
              <a:buChar char="•"/>
            </a:pPr>
            <a:r>
              <a:rPr lang="en-US" sz="1108" dirty="0">
                <a:solidFill>
                  <a:srgbClr val="000000"/>
                </a:solidFill>
                <a:latin typeface="Arial" charset="0"/>
              </a:rPr>
              <a:t>Laboratory Animals Ltd.</a:t>
            </a:r>
          </a:p>
          <a:p>
            <a:pPr marL="219137" indent="-219137">
              <a:buFont typeface="Arial"/>
              <a:buChar char="•"/>
            </a:pPr>
            <a:r>
              <a:rPr lang="en-US" sz="1108" dirty="0">
                <a:solidFill>
                  <a:srgbClr val="000000"/>
                </a:solidFill>
                <a:latin typeface="Arial" charset="0"/>
              </a:rPr>
              <a:t>Architect Finn </a:t>
            </a:r>
            <a:r>
              <a:rPr lang="en-US" sz="1108" dirty="0" err="1">
                <a:solidFill>
                  <a:srgbClr val="000000"/>
                </a:solidFill>
                <a:latin typeface="Arial" charset="0"/>
              </a:rPr>
              <a:t>Rahn's</a:t>
            </a:r>
            <a:r>
              <a:rPr lang="en-US" sz="1108" dirty="0">
                <a:solidFill>
                  <a:srgbClr val="000000"/>
                </a:solidFill>
                <a:latin typeface="Arial" charset="0"/>
              </a:rPr>
              <a:t> Legacy</a:t>
            </a:r>
          </a:p>
          <a:p>
            <a:pPr marL="219137" indent="-219137">
              <a:buFont typeface="Arial"/>
              <a:buChar char="•"/>
            </a:pPr>
            <a:r>
              <a:rPr lang="en-US" sz="1108" dirty="0">
                <a:latin typeface="Arial"/>
                <a:cs typeface="Arial"/>
              </a:rPr>
              <a:t>Nordic Society Against Painful Experiments (NSMSD)</a:t>
            </a:r>
          </a:p>
          <a:p>
            <a:pPr marL="219137" indent="-219137">
              <a:buFont typeface="Arial"/>
              <a:buChar char="•"/>
            </a:pPr>
            <a:r>
              <a:rPr lang="en-US" sz="1108" dirty="0">
                <a:solidFill>
                  <a:srgbClr val="000000"/>
                </a:solidFill>
                <a:latin typeface="Arial"/>
                <a:cs typeface="Arial"/>
              </a:rPr>
              <a:t>Norwegian Society for Animal Protection (</a:t>
            </a:r>
            <a:r>
              <a:rPr lang="en-US" sz="1108" dirty="0" err="1">
                <a:solidFill>
                  <a:srgbClr val="000000"/>
                </a:solidFill>
                <a:latin typeface="Arial"/>
                <a:cs typeface="Arial"/>
              </a:rPr>
              <a:t>Dyrebeskyttelsen</a:t>
            </a:r>
            <a:r>
              <a:rPr lang="en-US" sz="1108" dirty="0">
                <a:solidFill>
                  <a:srgbClr val="000000"/>
                </a:solidFill>
                <a:latin typeface="Arial"/>
                <a:cs typeface="Arial"/>
              </a:rPr>
              <a:t> Norge)</a:t>
            </a:r>
          </a:p>
          <a:p>
            <a:pPr marL="219137" indent="-219137">
              <a:buFont typeface="Arial"/>
              <a:buChar char="•"/>
            </a:pPr>
            <a:r>
              <a:rPr lang="en-US" sz="1108" dirty="0">
                <a:solidFill>
                  <a:srgbClr val="000000"/>
                </a:solidFill>
                <a:latin typeface="Arial"/>
                <a:cs typeface="Arial"/>
              </a:rPr>
              <a:t>Norwegian Animal Protection Alliance (</a:t>
            </a:r>
            <a:r>
              <a:rPr lang="en-US" sz="1108" dirty="0" err="1">
                <a:solidFill>
                  <a:srgbClr val="000000"/>
                </a:solidFill>
                <a:latin typeface="Arial"/>
                <a:cs typeface="Arial"/>
              </a:rPr>
              <a:t>Dyrevernalliansen</a:t>
            </a:r>
            <a:r>
              <a:rPr lang="en-US" sz="1108" dirty="0">
                <a:solidFill>
                  <a:srgbClr val="000000"/>
                </a:solidFill>
                <a:latin typeface="Arial"/>
                <a:cs typeface="Arial"/>
              </a:rPr>
              <a:t>)</a:t>
            </a:r>
          </a:p>
          <a:p>
            <a:pPr marL="219137" indent="-219137">
              <a:buFont typeface="Arial"/>
              <a:buChar char="•"/>
            </a:pPr>
            <a:r>
              <a:rPr lang="en-US" sz="1108" dirty="0">
                <a:solidFill>
                  <a:srgbClr val="000000"/>
                </a:solidFill>
                <a:latin typeface="Arial"/>
                <a:cs typeface="Arial"/>
              </a:rPr>
              <a:t>Novo Nordisk</a:t>
            </a:r>
          </a:p>
          <a:p>
            <a:pPr marL="219137" indent="-219137">
              <a:buFont typeface="Arial"/>
              <a:buChar char="•"/>
            </a:pPr>
            <a:r>
              <a:rPr lang="en-US" sz="1108" dirty="0">
                <a:solidFill>
                  <a:srgbClr val="000000"/>
                </a:solidFill>
                <a:latin typeface="Arial"/>
                <a:cs typeface="Arial"/>
              </a:rPr>
              <a:t>Sanofi</a:t>
            </a:r>
          </a:p>
          <a:p>
            <a:pPr marL="219137" indent="-219137">
              <a:buFont typeface="Arial"/>
              <a:buChar char="•"/>
            </a:pPr>
            <a:r>
              <a:rPr lang="en-US" sz="1108" dirty="0">
                <a:solidFill>
                  <a:srgbClr val="000000"/>
                </a:solidFill>
                <a:latin typeface="Arial" charset="0"/>
              </a:rPr>
              <a:t>Scottish Accreditation Boa</a:t>
            </a:r>
            <a:r>
              <a:rPr lang="en-US" sz="1108" dirty="0">
                <a:solidFill>
                  <a:srgbClr val="000000"/>
                </a:solidFill>
                <a:latin typeface="Arial"/>
                <a:cs typeface="Arial"/>
              </a:rPr>
              <a:t>rd (SAB)</a:t>
            </a:r>
          </a:p>
          <a:p>
            <a:pPr marL="219137" indent="-219137">
              <a:buFont typeface="Arial"/>
              <a:buChar char="•"/>
            </a:pPr>
            <a:r>
              <a:rPr lang="en-US" sz="1108" dirty="0" err="1">
                <a:solidFill>
                  <a:srgbClr val="000000"/>
                </a:solidFill>
                <a:latin typeface="Arial" charset="0"/>
              </a:rPr>
              <a:t>Stiansen</a:t>
            </a:r>
            <a:r>
              <a:rPr lang="en-US" sz="1108" dirty="0">
                <a:solidFill>
                  <a:srgbClr val="000000"/>
                </a:solidFill>
                <a:latin typeface="Arial" charset="0"/>
              </a:rPr>
              <a:t> Foundation</a:t>
            </a:r>
          </a:p>
          <a:p>
            <a:pPr marL="219137" indent="-219137">
              <a:buFont typeface="Arial"/>
              <a:buChar char="•"/>
            </a:pPr>
            <a:r>
              <a:rPr lang="en-US" sz="1108" dirty="0">
                <a:solidFill>
                  <a:srgbClr val="000000"/>
                </a:solidFill>
                <a:latin typeface="Arial" charset="0"/>
              </a:rPr>
              <a:t>Universities Federation for Animal Welfare (UFAW)</a:t>
            </a:r>
          </a:p>
          <a:p>
            <a:pPr marL="219137" indent="-219137">
              <a:buFont typeface="Arial"/>
              <a:buChar char="•"/>
            </a:pPr>
            <a:r>
              <a:rPr lang="en-US" sz="1108" dirty="0">
                <a:solidFill>
                  <a:srgbClr val="000000"/>
                </a:solidFill>
                <a:latin typeface="Arial" charset="0"/>
              </a:rPr>
              <a:t>US Department of Agriculture (USDA)</a:t>
            </a:r>
          </a:p>
        </p:txBody>
      </p:sp>
      <p:pic>
        <p:nvPicPr>
          <p:cNvPr id="7" name="Picture 6">
            <a:extLst>
              <a:ext uri="{FF2B5EF4-FFF2-40B4-BE49-F238E27FC236}">
                <a16:creationId xmlns:a16="http://schemas.microsoft.com/office/drawing/2014/main" id="{27217E38-11C0-AF40-A028-2ADE201AB72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65646" y="2948081"/>
            <a:ext cx="1101929" cy="881543"/>
          </a:xfrm>
          <a:prstGeom prst="rect">
            <a:avLst/>
          </a:prstGeom>
        </p:spPr>
      </p:pic>
      <p:pic>
        <p:nvPicPr>
          <p:cNvPr id="8" name="Picture 7">
            <a:extLst>
              <a:ext uri="{FF2B5EF4-FFF2-40B4-BE49-F238E27FC236}">
                <a16:creationId xmlns:a16="http://schemas.microsoft.com/office/drawing/2014/main" id="{42014488-CE35-6B4F-913C-1A000F34283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86005" y="3622090"/>
            <a:ext cx="1528968" cy="495882"/>
          </a:xfrm>
          <a:prstGeom prst="rect">
            <a:avLst/>
          </a:prstGeom>
        </p:spPr>
      </p:pic>
      <p:pic>
        <p:nvPicPr>
          <p:cNvPr id="9" name="Picture 8">
            <a:extLst>
              <a:ext uri="{FF2B5EF4-FFF2-40B4-BE49-F238E27FC236}">
                <a16:creationId xmlns:a16="http://schemas.microsoft.com/office/drawing/2014/main" id="{5129F170-0DFA-F44A-8F4B-427491309FA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92950" y="3022094"/>
            <a:ext cx="1196685" cy="718011"/>
          </a:xfrm>
          <a:prstGeom prst="rect">
            <a:avLst/>
          </a:prstGeom>
        </p:spPr>
      </p:pic>
      <p:pic>
        <p:nvPicPr>
          <p:cNvPr id="10" name="Picture 9">
            <a:extLst>
              <a:ext uri="{FF2B5EF4-FFF2-40B4-BE49-F238E27FC236}">
                <a16:creationId xmlns:a16="http://schemas.microsoft.com/office/drawing/2014/main" id="{C98F970F-15D9-AB49-A18B-93F714AEB72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457116" y="2959080"/>
            <a:ext cx="1387172" cy="552108"/>
          </a:xfrm>
          <a:prstGeom prst="rect">
            <a:avLst/>
          </a:prstGeom>
        </p:spPr>
      </p:pic>
      <p:pic>
        <p:nvPicPr>
          <p:cNvPr id="11" name="Picture 10">
            <a:extLst>
              <a:ext uri="{FF2B5EF4-FFF2-40B4-BE49-F238E27FC236}">
                <a16:creationId xmlns:a16="http://schemas.microsoft.com/office/drawing/2014/main" id="{FB57240F-EF16-4441-84BF-23EDB5CB0E4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76047" y="3893085"/>
            <a:ext cx="1215449" cy="223676"/>
          </a:xfrm>
          <a:prstGeom prst="rect">
            <a:avLst/>
          </a:prstGeom>
        </p:spPr>
      </p:pic>
      <p:pic>
        <p:nvPicPr>
          <p:cNvPr id="12" name="Picture 11">
            <a:extLst>
              <a:ext uri="{FF2B5EF4-FFF2-40B4-BE49-F238E27FC236}">
                <a16:creationId xmlns:a16="http://schemas.microsoft.com/office/drawing/2014/main" id="{B07FAA2E-0233-5045-A39B-7C16629D2C9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189291" y="3814424"/>
            <a:ext cx="1268098" cy="897609"/>
          </a:xfrm>
          <a:prstGeom prst="rect">
            <a:avLst/>
          </a:prstGeom>
        </p:spPr>
      </p:pic>
      <p:pic>
        <p:nvPicPr>
          <p:cNvPr id="13" name="Picture 12">
            <a:extLst>
              <a:ext uri="{FF2B5EF4-FFF2-40B4-BE49-F238E27FC236}">
                <a16:creationId xmlns:a16="http://schemas.microsoft.com/office/drawing/2014/main" id="{9AB034EB-7351-3F46-B5E4-AA6664B3AAC3}"/>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l="10636"/>
          <a:stretch/>
        </p:blipFill>
        <p:spPr>
          <a:xfrm>
            <a:off x="1828795" y="2909875"/>
            <a:ext cx="1049669" cy="872791"/>
          </a:xfrm>
          <a:prstGeom prst="rect">
            <a:avLst/>
          </a:prstGeom>
        </p:spPr>
      </p:pic>
      <p:pic>
        <p:nvPicPr>
          <p:cNvPr id="14" name="Picture 13">
            <a:extLst>
              <a:ext uri="{FF2B5EF4-FFF2-40B4-BE49-F238E27FC236}">
                <a16:creationId xmlns:a16="http://schemas.microsoft.com/office/drawing/2014/main" id="{9D2152BD-28D0-414E-8F80-0C634DBE60D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037501" y="3782805"/>
            <a:ext cx="958871" cy="653066"/>
          </a:xfrm>
          <a:prstGeom prst="rect">
            <a:avLst/>
          </a:prstGeom>
        </p:spPr>
      </p:pic>
      <p:pic>
        <p:nvPicPr>
          <p:cNvPr id="16" name="Picture 15">
            <a:extLst>
              <a:ext uri="{FF2B5EF4-FFF2-40B4-BE49-F238E27FC236}">
                <a16:creationId xmlns:a16="http://schemas.microsoft.com/office/drawing/2014/main" id="{9000C943-CCB6-EF4E-A061-B697D1E22132}"/>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803505" y="4227180"/>
            <a:ext cx="863755" cy="427916"/>
          </a:xfrm>
          <a:prstGeom prst="rect">
            <a:avLst/>
          </a:prstGeom>
        </p:spPr>
      </p:pic>
      <p:pic>
        <p:nvPicPr>
          <p:cNvPr id="15" name="Picture 14">
            <a:extLst>
              <a:ext uri="{FF2B5EF4-FFF2-40B4-BE49-F238E27FC236}">
                <a16:creationId xmlns:a16="http://schemas.microsoft.com/office/drawing/2014/main" id="{C9AC37AF-A6B1-C349-90F1-D2D706B812DD}"/>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4616170" y="4180490"/>
            <a:ext cx="1253488" cy="645066"/>
          </a:xfrm>
          <a:prstGeom prst="rect">
            <a:avLst/>
          </a:prstGeom>
        </p:spPr>
      </p:pic>
      <p:sp>
        <p:nvSpPr>
          <p:cNvPr id="18" name="Rectangle 17">
            <a:extLst>
              <a:ext uri="{FF2B5EF4-FFF2-40B4-BE49-F238E27FC236}">
                <a16:creationId xmlns:a16="http://schemas.microsoft.com/office/drawing/2014/main" id="{3FBFF35F-E0CD-6B4E-96C1-5C67874A37BD}"/>
              </a:ext>
            </a:extLst>
          </p:cNvPr>
          <p:cNvSpPr/>
          <p:nvPr/>
        </p:nvSpPr>
        <p:spPr>
          <a:xfrm>
            <a:off x="1208995" y="4803735"/>
            <a:ext cx="2284600" cy="253916"/>
          </a:xfrm>
          <a:prstGeom prst="rect">
            <a:avLst/>
          </a:prstGeom>
        </p:spPr>
        <p:txBody>
          <a:bodyPr wrap="none">
            <a:spAutoFit/>
          </a:bodyPr>
          <a:lstStyle/>
          <a:p>
            <a:r>
              <a:rPr lang="nb-NO" sz="1050" dirty="0" err="1">
                <a:latin typeface="Calibri" panose="020F0502020204030204" pitchFamily="34" charset="0"/>
                <a:ea typeface="Calibri" panose="020F0502020204030204" pitchFamily="34" charset="0"/>
                <a:cs typeface="Times New Roman" panose="02020603050405020304" pitchFamily="18" charset="0"/>
              </a:rPr>
              <a:t>Norecopa</a:t>
            </a:r>
            <a:r>
              <a:rPr lang="nb-NO" sz="1050" dirty="0">
                <a:latin typeface="Calibri" panose="020F0502020204030204" pitchFamily="34" charset="0"/>
                <a:ea typeface="Calibri" panose="020F0502020204030204" pitchFamily="34" charset="0"/>
                <a:cs typeface="Times New Roman" panose="02020603050405020304" pitchFamily="18" charset="0"/>
              </a:rPr>
              <a:t>: PREPARE for </a:t>
            </a:r>
            <a:r>
              <a:rPr lang="nb-NO" sz="1050" dirty="0" err="1">
                <a:latin typeface="Calibri" panose="020F0502020204030204" pitchFamily="34" charset="0"/>
                <a:ea typeface="Calibri" panose="020F0502020204030204" pitchFamily="34" charset="0"/>
                <a:cs typeface="Times New Roman" panose="02020603050405020304" pitchFamily="18" charset="0"/>
              </a:rPr>
              <a:t>better</a:t>
            </a:r>
            <a:r>
              <a:rPr lang="nb-NO" sz="1050" dirty="0">
                <a:latin typeface="Calibri" panose="020F0502020204030204" pitchFamily="34" charset="0"/>
                <a:ea typeface="Calibri" panose="020F0502020204030204" pitchFamily="34" charset="0"/>
                <a:cs typeface="Times New Roman" panose="02020603050405020304" pitchFamily="18" charset="0"/>
              </a:rPr>
              <a:t> Science</a:t>
            </a:r>
            <a:endParaRPr lang="nb-NO" sz="1050" dirty="0"/>
          </a:p>
        </p:txBody>
      </p:sp>
      <p:pic>
        <p:nvPicPr>
          <p:cNvPr id="20" name="Picture 3" descr="logo-medstjerne-stor copy">
            <a:extLst>
              <a:ext uri="{FF2B5EF4-FFF2-40B4-BE49-F238E27FC236}">
                <a16:creationId xmlns:a16="http://schemas.microsoft.com/office/drawing/2014/main" id="{326F2E75-CF4A-DA4F-9C54-B2A82FEAA0EE}"/>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6122426" y="9934"/>
            <a:ext cx="1878575" cy="457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A close up of a logo&#10;&#10;Description automatically generated">
            <a:extLst>
              <a:ext uri="{FF2B5EF4-FFF2-40B4-BE49-F238E27FC236}">
                <a16:creationId xmlns:a16="http://schemas.microsoft.com/office/drawing/2014/main" id="{A2D38C65-829F-ED49-9E90-8BA620DAD444}"/>
              </a:ext>
            </a:extLst>
          </p:cNvPr>
          <p:cNvPicPr>
            <a:picLocks noChangeAspect="1"/>
          </p:cNvPicPr>
          <p:nvPr/>
        </p:nvPicPr>
        <p:blipFill>
          <a:blip r:embed="rId15"/>
          <a:stretch>
            <a:fillRect/>
          </a:stretch>
        </p:blipFill>
        <p:spPr>
          <a:xfrm>
            <a:off x="6302123" y="4331270"/>
            <a:ext cx="1749668" cy="599423"/>
          </a:xfrm>
          <a:prstGeom prst="rect">
            <a:avLst/>
          </a:prstGeom>
        </p:spPr>
      </p:pic>
      <p:pic>
        <p:nvPicPr>
          <p:cNvPr id="4" name="Picture 3" descr="A picture containing food, drawing&#10;&#10;Description automatically generated">
            <a:extLst>
              <a:ext uri="{FF2B5EF4-FFF2-40B4-BE49-F238E27FC236}">
                <a16:creationId xmlns:a16="http://schemas.microsoft.com/office/drawing/2014/main" id="{F1CA0B2A-775B-1544-AFFE-51A235295F05}"/>
              </a:ext>
            </a:extLst>
          </p:cNvPr>
          <p:cNvPicPr>
            <a:picLocks noChangeAspect="1"/>
          </p:cNvPicPr>
          <p:nvPr/>
        </p:nvPicPr>
        <p:blipFill>
          <a:blip r:embed="rId16"/>
          <a:stretch>
            <a:fillRect/>
          </a:stretch>
        </p:blipFill>
        <p:spPr>
          <a:xfrm>
            <a:off x="7241466" y="2927050"/>
            <a:ext cx="844522" cy="721865"/>
          </a:xfrm>
          <a:prstGeom prst="rect">
            <a:avLst/>
          </a:prstGeom>
        </p:spPr>
      </p:pic>
      <p:pic>
        <p:nvPicPr>
          <p:cNvPr id="2" name="Audio 1">
            <a:hlinkClick r:id="" action="ppaction://media"/>
            <a:extLst>
              <a:ext uri="{FF2B5EF4-FFF2-40B4-BE49-F238E27FC236}">
                <a16:creationId xmlns:a16="http://schemas.microsoft.com/office/drawing/2014/main" id="{EBF8ED6A-D0BB-4B98-BAA9-2C8B93D84685}"/>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974706337"/>
      </p:ext>
    </p:extLst>
  </p:cSld>
  <p:clrMapOvr>
    <a:masterClrMapping/>
  </p:clrMapOvr>
  <mc:AlternateContent xmlns:mc="http://schemas.openxmlformats.org/markup-compatibility/2006" xmlns:p14="http://schemas.microsoft.com/office/powerpoint/2010/main">
    <mc:Choice Requires="p14">
      <p:transition spd="slow" p14:dur="2000" advTm="18760"/>
    </mc:Choice>
    <mc:Fallback xmlns="">
      <p:transition spd="slow" advTm="18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99095" y="1370415"/>
            <a:ext cx="6754154" cy="3171190"/>
          </a:xfrm>
          <a:prstGeom prst="rect">
            <a:avLst/>
          </a:prstGeom>
        </p:spPr>
      </p:pic>
      <p:sp>
        <p:nvSpPr>
          <p:cNvPr id="3" name="Oval 4"/>
          <p:cNvSpPr>
            <a:spLocks noChangeArrowheads="1"/>
          </p:cNvSpPr>
          <p:nvPr/>
        </p:nvSpPr>
        <p:spPr bwMode="auto">
          <a:xfrm>
            <a:off x="5931449" y="1345311"/>
            <a:ext cx="2156362" cy="1319514"/>
          </a:xfrm>
          <a:prstGeom prst="ellipse">
            <a:avLst/>
          </a:prstGeom>
          <a:solidFill>
            <a:srgbClr val="FF0000">
              <a:alpha val="0"/>
            </a:srgbClr>
          </a:solidFill>
          <a:ln w="34925">
            <a:solidFill>
              <a:srgbClr val="FF0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nb-NO" sz="760"/>
          </a:p>
        </p:txBody>
      </p:sp>
      <p:sp>
        <p:nvSpPr>
          <p:cNvPr id="4" name="TextBox 3"/>
          <p:cNvSpPr txBox="1"/>
          <p:nvPr/>
        </p:nvSpPr>
        <p:spPr>
          <a:xfrm>
            <a:off x="4247965" y="611932"/>
            <a:ext cx="2444900" cy="300082"/>
          </a:xfrm>
          <a:prstGeom prst="rect">
            <a:avLst/>
          </a:prstGeom>
          <a:noFill/>
        </p:spPr>
        <p:txBody>
          <a:bodyPr wrap="none" rtlCol="0">
            <a:spAutoFit/>
          </a:bodyPr>
          <a:lstStyle/>
          <a:p>
            <a:r>
              <a:rPr lang="en-GB" sz="1350" dirty="0">
                <a:latin typeface="Arial" panose="020B0604020202020204" pitchFamily="34" charset="0"/>
                <a:cs typeface="Arial" panose="020B0604020202020204" pitchFamily="34" charset="0"/>
              </a:rPr>
              <a:t>English-language newsletters</a:t>
            </a:r>
          </a:p>
        </p:txBody>
      </p:sp>
      <p:cxnSp>
        <p:nvCxnSpPr>
          <p:cNvPr id="5" name="Straight Connector 4"/>
          <p:cNvCxnSpPr>
            <a:stCxn id="3" idx="1"/>
          </p:cNvCxnSpPr>
          <p:nvPr/>
        </p:nvCxnSpPr>
        <p:spPr>
          <a:xfrm flipH="1" flipV="1">
            <a:off x="5587680" y="954668"/>
            <a:ext cx="659561" cy="58388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1CA1C7E-93EB-FC40-874C-CAEB9CB249FA}"/>
              </a:ext>
            </a:extLst>
          </p:cNvPr>
          <p:cNvSpPr/>
          <p:nvPr/>
        </p:nvSpPr>
        <p:spPr>
          <a:xfrm>
            <a:off x="1208995" y="4803735"/>
            <a:ext cx="2284600" cy="253916"/>
          </a:xfrm>
          <a:prstGeom prst="rect">
            <a:avLst/>
          </a:prstGeom>
        </p:spPr>
        <p:txBody>
          <a:bodyPr wrap="none">
            <a:spAutoFit/>
          </a:bodyPr>
          <a:lstStyle/>
          <a:p>
            <a:r>
              <a:rPr lang="nb-NO" sz="1050" dirty="0" err="1">
                <a:latin typeface="Calibri" panose="020F0502020204030204" pitchFamily="34" charset="0"/>
                <a:ea typeface="Calibri" panose="020F0502020204030204" pitchFamily="34" charset="0"/>
                <a:cs typeface="Times New Roman" panose="02020603050405020304" pitchFamily="18" charset="0"/>
              </a:rPr>
              <a:t>Norecopa</a:t>
            </a:r>
            <a:r>
              <a:rPr lang="nb-NO" sz="1050" dirty="0">
                <a:latin typeface="Calibri" panose="020F0502020204030204" pitchFamily="34" charset="0"/>
                <a:ea typeface="Calibri" panose="020F0502020204030204" pitchFamily="34" charset="0"/>
                <a:cs typeface="Times New Roman" panose="02020603050405020304" pitchFamily="18" charset="0"/>
              </a:rPr>
              <a:t>: PREPARE for </a:t>
            </a:r>
            <a:r>
              <a:rPr lang="nb-NO" sz="1050" dirty="0" err="1">
                <a:latin typeface="Calibri" panose="020F0502020204030204" pitchFamily="34" charset="0"/>
                <a:ea typeface="Calibri" panose="020F0502020204030204" pitchFamily="34" charset="0"/>
                <a:cs typeface="Times New Roman" panose="02020603050405020304" pitchFamily="18" charset="0"/>
              </a:rPr>
              <a:t>better</a:t>
            </a:r>
            <a:r>
              <a:rPr lang="nb-NO" sz="1050" dirty="0">
                <a:latin typeface="Calibri" panose="020F0502020204030204" pitchFamily="34" charset="0"/>
                <a:ea typeface="Calibri" panose="020F0502020204030204" pitchFamily="34" charset="0"/>
                <a:cs typeface="Times New Roman" panose="02020603050405020304" pitchFamily="18" charset="0"/>
              </a:rPr>
              <a:t> Science</a:t>
            </a:r>
            <a:endParaRPr lang="nb-NO" sz="1050" dirty="0"/>
          </a:p>
        </p:txBody>
      </p:sp>
      <p:pic>
        <p:nvPicPr>
          <p:cNvPr id="11" name="Picture 3" descr="logo-medstjerne-stor copy">
            <a:extLst>
              <a:ext uri="{FF2B5EF4-FFF2-40B4-BE49-F238E27FC236}">
                <a16:creationId xmlns:a16="http://schemas.microsoft.com/office/drawing/2014/main" id="{F3690486-9861-0746-B420-7BEFC656B79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22426" y="9934"/>
            <a:ext cx="1878575" cy="457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kstSylinder 3">
            <a:extLst>
              <a:ext uri="{FF2B5EF4-FFF2-40B4-BE49-F238E27FC236}">
                <a16:creationId xmlns:a16="http://schemas.microsoft.com/office/drawing/2014/main" id="{2AFED24C-F8F7-5548-947D-D5084AD11A7F}"/>
              </a:ext>
            </a:extLst>
          </p:cNvPr>
          <p:cNvSpPr txBox="1"/>
          <p:nvPr/>
        </p:nvSpPr>
        <p:spPr>
          <a:xfrm>
            <a:off x="764794" y="139273"/>
            <a:ext cx="4822886" cy="1001941"/>
          </a:xfrm>
          <a:prstGeom prst="rect">
            <a:avLst/>
          </a:prstGeom>
          <a:noFill/>
        </p:spPr>
        <p:txBody>
          <a:bodyPr wrap="square" rtlCol="0">
            <a:spAutoFit/>
          </a:bodyPr>
          <a:lstStyle/>
          <a:p>
            <a:pPr>
              <a:lnSpc>
                <a:spcPct val="150000"/>
              </a:lnSpc>
            </a:pPr>
            <a:r>
              <a:rPr lang="en-GB" sz="2100" b="1" i="1" dirty="0" err="1">
                <a:solidFill>
                  <a:srgbClr val="0000FF"/>
                </a:solidFill>
                <a:latin typeface="Arial" panose="020B0604020202020204" pitchFamily="34" charset="0"/>
                <a:cs typeface="Arial" panose="020B0604020202020204" pitchFamily="34" charset="0"/>
              </a:rPr>
              <a:t>norecopa.no</a:t>
            </a:r>
            <a:endParaRPr lang="en-GB" sz="2100" b="1" i="1" dirty="0">
              <a:solidFill>
                <a:srgbClr val="0000FF"/>
              </a:solidFill>
              <a:latin typeface="Arial" panose="020B0604020202020204" pitchFamily="34" charset="0"/>
              <a:cs typeface="Arial" panose="020B0604020202020204" pitchFamily="34" charset="0"/>
            </a:endParaRPr>
          </a:p>
          <a:p>
            <a:pPr>
              <a:lnSpc>
                <a:spcPct val="150000"/>
              </a:lnSpc>
            </a:pPr>
            <a:r>
              <a:rPr lang="en-GB" sz="2100" b="1" i="1" dirty="0" err="1">
                <a:solidFill>
                  <a:srgbClr val="0000FF"/>
                </a:solidFill>
                <a:latin typeface="Arial" panose="020B0604020202020204" pitchFamily="34" charset="0"/>
                <a:cs typeface="Arial" panose="020B0604020202020204" pitchFamily="34" charset="0"/>
              </a:rPr>
              <a:t>norecopa.no</a:t>
            </a:r>
            <a:r>
              <a:rPr lang="en-GB" sz="2100" b="1" i="1" dirty="0">
                <a:solidFill>
                  <a:srgbClr val="0000FF"/>
                </a:solidFill>
                <a:latin typeface="Arial" panose="020B0604020202020204" pitchFamily="34" charset="0"/>
                <a:cs typeface="Arial" panose="020B0604020202020204" pitchFamily="34" charset="0"/>
              </a:rPr>
              <a:t>/SETAC</a:t>
            </a:r>
          </a:p>
        </p:txBody>
      </p:sp>
      <p:pic>
        <p:nvPicPr>
          <p:cNvPr id="6" name="Audio 5">
            <a:hlinkClick r:id="" action="ppaction://media"/>
            <a:extLst>
              <a:ext uri="{FF2B5EF4-FFF2-40B4-BE49-F238E27FC236}">
                <a16:creationId xmlns:a16="http://schemas.microsoft.com/office/drawing/2014/main" id="{63F2125B-F640-46C7-BC88-A9F9676EB1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982931898"/>
      </p:ext>
    </p:extLst>
  </p:cSld>
  <p:clrMapOvr>
    <a:masterClrMapping/>
  </p:clrMapOvr>
  <mc:AlternateContent xmlns:mc="http://schemas.openxmlformats.org/markup-compatibility/2006" xmlns:p14="http://schemas.microsoft.com/office/powerpoint/2010/main">
    <mc:Choice Requires="p14">
      <p:transition spd="slow" p14:dur="2000" advTm="24479"/>
    </mc:Choice>
    <mc:Fallback xmlns="">
      <p:transition spd="slow" advTm="24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E3A8C9C-C390-964D-9FD7-D0BBDBF47D81}"/>
              </a:ext>
            </a:extLst>
          </p:cNvPr>
          <p:cNvPicPr>
            <a:picLocks noChangeAspect="1"/>
          </p:cNvPicPr>
          <p:nvPr/>
        </p:nvPicPr>
        <p:blipFill rotWithShape="1">
          <a:blip r:embed="rId4"/>
          <a:srcRect l="1905" t="1303" r="18964" b="3282"/>
          <a:stretch/>
        </p:blipFill>
        <p:spPr>
          <a:xfrm>
            <a:off x="3163129" y="689775"/>
            <a:ext cx="4599332" cy="3917014"/>
          </a:xfrm>
          <a:prstGeom prst="rect">
            <a:avLst/>
          </a:prstGeom>
        </p:spPr>
      </p:pic>
      <p:sp>
        <p:nvSpPr>
          <p:cNvPr id="2" name="TextBox 1">
            <a:extLst>
              <a:ext uri="{FF2B5EF4-FFF2-40B4-BE49-F238E27FC236}">
                <a16:creationId xmlns:a16="http://schemas.microsoft.com/office/drawing/2014/main" id="{BCE64B05-8F1E-D348-A432-5B42E545B974}"/>
              </a:ext>
            </a:extLst>
          </p:cNvPr>
          <p:cNvSpPr txBox="1"/>
          <p:nvPr/>
        </p:nvSpPr>
        <p:spPr>
          <a:xfrm>
            <a:off x="1251937" y="2292352"/>
            <a:ext cx="2544927" cy="1131079"/>
          </a:xfrm>
          <a:prstGeom prst="rect">
            <a:avLst/>
          </a:prstGeom>
          <a:noFill/>
        </p:spPr>
        <p:txBody>
          <a:bodyPr wrap="none" rtlCol="0">
            <a:spAutoFit/>
          </a:bodyPr>
          <a:lstStyle/>
          <a:p>
            <a:r>
              <a:rPr lang="nb-NO" sz="1350" dirty="0"/>
              <a:t>Interactive </a:t>
            </a:r>
            <a:r>
              <a:rPr lang="nb-NO" sz="1350" dirty="0" err="1"/>
              <a:t>map</a:t>
            </a:r>
            <a:r>
              <a:rPr lang="nb-NO" sz="1350" dirty="0"/>
              <a:t>:</a:t>
            </a:r>
          </a:p>
          <a:p>
            <a:r>
              <a:rPr lang="nb-NO" sz="1350" b="1" dirty="0" err="1">
                <a:solidFill>
                  <a:srgbClr val="0070C0"/>
                </a:solidFill>
              </a:rPr>
              <a:t>norecopa.no</a:t>
            </a:r>
            <a:r>
              <a:rPr lang="nb-NO" sz="1350" b="1" dirty="0">
                <a:solidFill>
                  <a:srgbClr val="0070C0"/>
                </a:solidFill>
              </a:rPr>
              <a:t>/3REuropeOverview</a:t>
            </a:r>
          </a:p>
          <a:p>
            <a:endParaRPr lang="nb-NO" sz="1350" dirty="0"/>
          </a:p>
          <a:p>
            <a:r>
              <a:rPr lang="nb-NO" sz="1350" dirty="0"/>
              <a:t>List </a:t>
            </a:r>
            <a:r>
              <a:rPr lang="nb-NO" sz="1350" dirty="0" err="1"/>
              <a:t>of</a:t>
            </a:r>
            <a:r>
              <a:rPr lang="nb-NO" sz="1350" dirty="0"/>
              <a:t> 3R </a:t>
            </a:r>
            <a:r>
              <a:rPr lang="nb-NO" sz="1350" dirty="0" err="1"/>
              <a:t>centres</a:t>
            </a:r>
            <a:r>
              <a:rPr lang="nb-NO" sz="1350" dirty="0"/>
              <a:t>:</a:t>
            </a:r>
          </a:p>
          <a:p>
            <a:r>
              <a:rPr lang="nb-NO" sz="1350" b="1" dirty="0" err="1">
                <a:solidFill>
                  <a:srgbClr val="0070C0"/>
                </a:solidFill>
              </a:rPr>
              <a:t>norecopa.no</a:t>
            </a:r>
            <a:r>
              <a:rPr lang="nb-NO" sz="1350" b="1" dirty="0">
                <a:solidFill>
                  <a:srgbClr val="0070C0"/>
                </a:solidFill>
              </a:rPr>
              <a:t>/3REurope</a:t>
            </a:r>
            <a:endParaRPr lang="nb-NO" sz="1350" dirty="0"/>
          </a:p>
        </p:txBody>
      </p:sp>
      <p:pic>
        <p:nvPicPr>
          <p:cNvPr id="7" name="Picture 3" descr="logo-medstjerne-stor copy">
            <a:extLst>
              <a:ext uri="{FF2B5EF4-FFF2-40B4-BE49-F238E27FC236}">
                <a16:creationId xmlns:a16="http://schemas.microsoft.com/office/drawing/2014/main" id="{26412B1B-3C90-5243-9D30-61714C16A1D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22426" y="9934"/>
            <a:ext cx="1878575" cy="457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a:extLst>
              <a:ext uri="{FF2B5EF4-FFF2-40B4-BE49-F238E27FC236}">
                <a16:creationId xmlns:a16="http://schemas.microsoft.com/office/drawing/2014/main" id="{2A4EBF24-62B7-A347-ABE0-D8441115B0D2}"/>
              </a:ext>
            </a:extLst>
          </p:cNvPr>
          <p:cNvSpPr txBox="1"/>
          <p:nvPr/>
        </p:nvSpPr>
        <p:spPr>
          <a:xfrm>
            <a:off x="863463" y="467153"/>
            <a:ext cx="4599332" cy="584775"/>
          </a:xfrm>
          <a:prstGeom prst="rect">
            <a:avLst/>
          </a:prstGeom>
          <a:noFill/>
        </p:spPr>
        <p:txBody>
          <a:bodyPr wrap="square" rtlCol="0">
            <a:spAutoFit/>
          </a:bodyPr>
          <a:lstStyle/>
          <a:p>
            <a:r>
              <a:rPr lang="nb-NO" sz="1600" b="1" i="1" dirty="0">
                <a:solidFill>
                  <a:srgbClr val="00B050"/>
                </a:solidFill>
              </a:rPr>
              <a:t>European </a:t>
            </a:r>
            <a:r>
              <a:rPr lang="nb-NO" sz="1600" b="1" i="1" dirty="0" err="1">
                <a:solidFill>
                  <a:srgbClr val="00B050"/>
                </a:solidFill>
              </a:rPr>
              <a:t>network</a:t>
            </a:r>
            <a:r>
              <a:rPr lang="nb-NO" sz="1600" b="1" i="1" dirty="0">
                <a:solidFill>
                  <a:srgbClr val="00B050"/>
                </a:solidFill>
              </a:rPr>
              <a:t> </a:t>
            </a:r>
            <a:r>
              <a:rPr lang="nb-NO" sz="1600" b="1" i="1" dirty="0" err="1">
                <a:solidFill>
                  <a:srgbClr val="00B050"/>
                </a:solidFill>
              </a:rPr>
              <a:t>of</a:t>
            </a:r>
            <a:r>
              <a:rPr lang="nb-NO" sz="1600" b="1" i="1" dirty="0">
                <a:solidFill>
                  <a:srgbClr val="00B050"/>
                </a:solidFill>
              </a:rPr>
              <a:t> 3R Centres </a:t>
            </a:r>
            <a:r>
              <a:rPr lang="nb-NO" sz="1600" b="1" i="1" dirty="0" err="1">
                <a:solidFill>
                  <a:srgbClr val="00B050"/>
                </a:solidFill>
              </a:rPr>
              <a:t>established</a:t>
            </a:r>
            <a:r>
              <a:rPr lang="nb-NO" sz="1600" b="1" i="1" dirty="0">
                <a:solidFill>
                  <a:srgbClr val="00B050"/>
                </a:solidFill>
              </a:rPr>
              <a:t> in 2018</a:t>
            </a:r>
          </a:p>
          <a:p>
            <a:r>
              <a:rPr lang="nb-NO" sz="1600" b="1" i="1" dirty="0">
                <a:solidFill>
                  <a:srgbClr val="00B050"/>
                </a:solidFill>
              </a:rPr>
              <a:t>- </a:t>
            </a:r>
            <a:r>
              <a:rPr lang="nb-NO" sz="1600" b="1" i="1" dirty="0" err="1">
                <a:solidFill>
                  <a:srgbClr val="00B050"/>
                </a:solidFill>
              </a:rPr>
              <a:t>many</a:t>
            </a:r>
            <a:r>
              <a:rPr lang="nb-NO" sz="1600" b="1" i="1" dirty="0">
                <a:solidFill>
                  <a:srgbClr val="00B050"/>
                </a:solidFill>
              </a:rPr>
              <a:t> </a:t>
            </a:r>
            <a:r>
              <a:rPr lang="nb-NO" sz="1600" b="1" i="1" dirty="0" err="1">
                <a:solidFill>
                  <a:srgbClr val="00B050"/>
                </a:solidFill>
              </a:rPr>
              <a:t>with</a:t>
            </a:r>
            <a:r>
              <a:rPr lang="nb-NO" sz="1600" b="1" i="1" dirty="0">
                <a:solidFill>
                  <a:srgbClr val="00B050"/>
                </a:solidFill>
              </a:rPr>
              <a:t> </a:t>
            </a:r>
            <a:r>
              <a:rPr lang="nb-NO" sz="1600" b="1" i="1" dirty="0" err="1">
                <a:solidFill>
                  <a:srgbClr val="00B050"/>
                </a:solidFill>
              </a:rPr>
              <a:t>money</a:t>
            </a:r>
            <a:r>
              <a:rPr lang="nb-NO" sz="1600" b="1" i="1" dirty="0">
                <a:solidFill>
                  <a:srgbClr val="00B050"/>
                </a:solidFill>
              </a:rPr>
              <a:t> </a:t>
            </a:r>
            <a:r>
              <a:rPr lang="nb-NO" sz="1600" b="1" i="1" dirty="0" err="1">
                <a:solidFill>
                  <a:srgbClr val="00B050"/>
                </a:solidFill>
              </a:rPr>
              <a:t>earmarked</a:t>
            </a:r>
            <a:r>
              <a:rPr lang="nb-NO" sz="1600" b="1" i="1" dirty="0">
                <a:solidFill>
                  <a:srgbClr val="00B050"/>
                </a:solidFill>
              </a:rPr>
              <a:t> for 3R </a:t>
            </a:r>
            <a:r>
              <a:rPr lang="nb-NO" sz="1600" b="1" i="1" dirty="0" err="1">
                <a:solidFill>
                  <a:srgbClr val="00B050"/>
                </a:solidFill>
              </a:rPr>
              <a:t>research</a:t>
            </a:r>
            <a:endParaRPr lang="nb-NO" sz="1600" b="1" i="1" dirty="0">
              <a:solidFill>
                <a:srgbClr val="00B050"/>
              </a:solidFill>
            </a:endParaRPr>
          </a:p>
        </p:txBody>
      </p:sp>
      <p:sp>
        <p:nvSpPr>
          <p:cNvPr id="4" name="Rectangle 3">
            <a:extLst>
              <a:ext uri="{FF2B5EF4-FFF2-40B4-BE49-F238E27FC236}">
                <a16:creationId xmlns:a16="http://schemas.microsoft.com/office/drawing/2014/main" id="{FAA5B2FA-5D96-9D40-B866-47F5EB115479}"/>
              </a:ext>
            </a:extLst>
          </p:cNvPr>
          <p:cNvSpPr/>
          <p:nvPr/>
        </p:nvSpPr>
        <p:spPr>
          <a:xfrm>
            <a:off x="3076486" y="1076770"/>
            <a:ext cx="2119357" cy="418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ctangle 9">
            <a:extLst>
              <a:ext uri="{FF2B5EF4-FFF2-40B4-BE49-F238E27FC236}">
                <a16:creationId xmlns:a16="http://schemas.microsoft.com/office/drawing/2014/main" id="{92DB166E-9449-5946-9B45-8A28655D8433}"/>
              </a:ext>
            </a:extLst>
          </p:cNvPr>
          <p:cNvSpPr/>
          <p:nvPr/>
        </p:nvSpPr>
        <p:spPr>
          <a:xfrm>
            <a:off x="1208995" y="4803735"/>
            <a:ext cx="2284600" cy="253916"/>
          </a:xfrm>
          <a:prstGeom prst="rect">
            <a:avLst/>
          </a:prstGeom>
        </p:spPr>
        <p:txBody>
          <a:bodyPr wrap="none">
            <a:spAutoFit/>
          </a:bodyPr>
          <a:lstStyle/>
          <a:p>
            <a:r>
              <a:rPr lang="nb-NO" sz="1050" dirty="0" err="1">
                <a:latin typeface="Calibri" panose="020F0502020204030204" pitchFamily="34" charset="0"/>
                <a:ea typeface="Calibri" panose="020F0502020204030204" pitchFamily="34" charset="0"/>
                <a:cs typeface="Times New Roman" panose="02020603050405020304" pitchFamily="18" charset="0"/>
              </a:rPr>
              <a:t>Norecopa</a:t>
            </a:r>
            <a:r>
              <a:rPr lang="nb-NO" sz="1050" dirty="0">
                <a:latin typeface="Calibri" panose="020F0502020204030204" pitchFamily="34" charset="0"/>
                <a:ea typeface="Calibri" panose="020F0502020204030204" pitchFamily="34" charset="0"/>
                <a:cs typeface="Times New Roman" panose="02020603050405020304" pitchFamily="18" charset="0"/>
              </a:rPr>
              <a:t>: PREPARE for </a:t>
            </a:r>
            <a:r>
              <a:rPr lang="nb-NO" sz="1050" dirty="0" err="1">
                <a:latin typeface="Calibri" panose="020F0502020204030204" pitchFamily="34" charset="0"/>
                <a:ea typeface="Calibri" panose="020F0502020204030204" pitchFamily="34" charset="0"/>
                <a:cs typeface="Times New Roman" panose="02020603050405020304" pitchFamily="18" charset="0"/>
              </a:rPr>
              <a:t>better</a:t>
            </a:r>
            <a:r>
              <a:rPr lang="nb-NO" sz="1050" dirty="0">
                <a:latin typeface="Calibri" panose="020F0502020204030204" pitchFamily="34" charset="0"/>
                <a:ea typeface="Calibri" panose="020F0502020204030204" pitchFamily="34" charset="0"/>
                <a:cs typeface="Times New Roman" panose="02020603050405020304" pitchFamily="18" charset="0"/>
              </a:rPr>
              <a:t> Science</a:t>
            </a:r>
            <a:endParaRPr lang="nb-NO" sz="1050" dirty="0"/>
          </a:p>
        </p:txBody>
      </p:sp>
      <p:pic>
        <p:nvPicPr>
          <p:cNvPr id="5" name="Audio 4">
            <a:hlinkClick r:id="" action="ppaction://media"/>
            <a:extLst>
              <a:ext uri="{FF2B5EF4-FFF2-40B4-BE49-F238E27FC236}">
                <a16:creationId xmlns:a16="http://schemas.microsoft.com/office/drawing/2014/main" id="{DD2D69FB-AB5B-4944-830B-4BBCCFB46B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746043160"/>
      </p:ext>
    </p:extLst>
  </p:cSld>
  <p:clrMapOvr>
    <a:masterClrMapping/>
  </p:clrMapOvr>
  <mc:AlternateContent xmlns:mc="http://schemas.openxmlformats.org/markup-compatibility/2006" xmlns:p14="http://schemas.microsoft.com/office/powerpoint/2010/main">
    <mc:Choice Requires="p14">
      <p:transition spd="slow" p14:dur="2000" advTm="19728"/>
    </mc:Choice>
    <mc:Fallback xmlns="">
      <p:transition spd="slow" advTm="19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extLst>
              <a:ext uri="{28A0092B-C50C-407E-A947-70E740481C1C}">
                <a14:useLocalDpi xmlns:a14="http://schemas.microsoft.com/office/drawing/2010/main"/>
              </a:ext>
            </a:extLst>
          </a:blip>
          <a:srcRect b="8351"/>
          <a:stretch/>
        </p:blipFill>
        <p:spPr>
          <a:xfrm>
            <a:off x="1143000" y="496034"/>
            <a:ext cx="6858000" cy="4199535"/>
          </a:xfrm>
          <a:prstGeom prst="rect">
            <a:avLst/>
          </a:prstGeom>
        </p:spPr>
      </p:pic>
      <p:sp>
        <p:nvSpPr>
          <p:cNvPr id="4" name="Oval 4"/>
          <p:cNvSpPr>
            <a:spLocks noChangeArrowheads="1"/>
          </p:cNvSpPr>
          <p:nvPr/>
        </p:nvSpPr>
        <p:spPr bwMode="auto">
          <a:xfrm>
            <a:off x="7220785" y="741673"/>
            <a:ext cx="755250" cy="381383"/>
          </a:xfrm>
          <a:prstGeom prst="ellipse">
            <a:avLst/>
          </a:prstGeom>
          <a:solidFill>
            <a:srgbClr val="FF0000">
              <a:alpha val="0"/>
            </a:srgbClr>
          </a:solidFill>
          <a:ln w="34925">
            <a:solidFill>
              <a:srgbClr val="FF0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nb-NO" sz="760"/>
          </a:p>
        </p:txBody>
      </p:sp>
      <p:cxnSp>
        <p:nvCxnSpPr>
          <p:cNvPr id="9" name="Straight Connector 8"/>
          <p:cNvCxnSpPr>
            <a:stCxn id="4" idx="3"/>
          </p:cNvCxnSpPr>
          <p:nvPr/>
        </p:nvCxnSpPr>
        <p:spPr>
          <a:xfrm flipH="1">
            <a:off x="6119225" y="1067202"/>
            <a:ext cx="1212165" cy="128089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814424" y="2257621"/>
            <a:ext cx="4044470" cy="614759"/>
          </a:xfrm>
          <a:prstGeom prst="rect">
            <a:avLst/>
          </a:prstGeom>
        </p:spPr>
      </p:pic>
      <p:sp>
        <p:nvSpPr>
          <p:cNvPr id="5" name="TextBox 4"/>
          <p:cNvSpPr txBox="1"/>
          <p:nvPr/>
        </p:nvSpPr>
        <p:spPr>
          <a:xfrm>
            <a:off x="5645888" y="3282793"/>
            <a:ext cx="2711303" cy="553998"/>
          </a:xfrm>
          <a:prstGeom prst="rect">
            <a:avLst/>
          </a:prstGeom>
          <a:solidFill>
            <a:schemeClr val="accent2">
              <a:lumMod val="20000"/>
              <a:lumOff val="80000"/>
            </a:schemeClr>
          </a:solidFill>
        </p:spPr>
        <p:txBody>
          <a:bodyPr wrap="square" rtlCol="0">
            <a:spAutoFit/>
          </a:bodyPr>
          <a:lstStyle/>
          <a:p>
            <a:r>
              <a:rPr lang="en-GB" sz="1500" dirty="0">
                <a:latin typeface="Arial" panose="020B0604020202020204" pitchFamily="34" charset="0"/>
                <a:cs typeface="Arial" panose="020B0604020202020204" pitchFamily="34" charset="0"/>
              </a:rPr>
              <a:t>9,900 webpages</a:t>
            </a:r>
          </a:p>
          <a:p>
            <a:r>
              <a:rPr lang="en-GB" sz="1500" dirty="0">
                <a:latin typeface="Arial" panose="020B0604020202020204" pitchFamily="34" charset="0"/>
                <a:cs typeface="Arial" panose="020B0604020202020204" pitchFamily="34" charset="0"/>
              </a:rPr>
              <a:t>350,000 pageviews per year</a:t>
            </a:r>
          </a:p>
        </p:txBody>
      </p:sp>
      <p:sp>
        <p:nvSpPr>
          <p:cNvPr id="6" name="TextBox 5"/>
          <p:cNvSpPr txBox="1"/>
          <p:nvPr/>
        </p:nvSpPr>
        <p:spPr>
          <a:xfrm>
            <a:off x="676481" y="111877"/>
            <a:ext cx="7394525" cy="369332"/>
          </a:xfrm>
          <a:prstGeom prst="rect">
            <a:avLst/>
          </a:prstGeom>
          <a:noFill/>
        </p:spPr>
        <p:txBody>
          <a:bodyPr wrap="none" rtlCol="0">
            <a:spAutoFit/>
          </a:bodyPr>
          <a:lstStyle/>
          <a:p>
            <a:pPr algn="ctr"/>
            <a:r>
              <a:rPr lang="en-GB" b="1" i="1" dirty="0" err="1">
                <a:solidFill>
                  <a:srgbClr val="0000FF"/>
                </a:solidFill>
              </a:rPr>
              <a:t>norecopa.no</a:t>
            </a:r>
            <a:r>
              <a:rPr lang="en-GB" b="1" i="1" dirty="0">
                <a:solidFill>
                  <a:srgbClr val="0000FF"/>
                </a:solidFill>
              </a:rPr>
              <a:t> : </a:t>
            </a:r>
            <a:r>
              <a:rPr lang="en-GB" b="1" i="1" dirty="0">
                <a:solidFill>
                  <a:srgbClr val="7030A0"/>
                </a:solidFill>
              </a:rPr>
              <a:t>constructed for those involved in animal research and testing</a:t>
            </a:r>
          </a:p>
        </p:txBody>
      </p:sp>
      <p:sp>
        <p:nvSpPr>
          <p:cNvPr id="11" name="Rectangle 10">
            <a:extLst>
              <a:ext uri="{FF2B5EF4-FFF2-40B4-BE49-F238E27FC236}">
                <a16:creationId xmlns:a16="http://schemas.microsoft.com/office/drawing/2014/main" id="{9076B154-54AA-C540-AEA4-EC05CD239626}"/>
              </a:ext>
            </a:extLst>
          </p:cNvPr>
          <p:cNvSpPr/>
          <p:nvPr/>
        </p:nvSpPr>
        <p:spPr>
          <a:xfrm>
            <a:off x="1208995" y="4803735"/>
            <a:ext cx="2284600" cy="253916"/>
          </a:xfrm>
          <a:prstGeom prst="rect">
            <a:avLst/>
          </a:prstGeom>
        </p:spPr>
        <p:txBody>
          <a:bodyPr wrap="none">
            <a:spAutoFit/>
          </a:bodyPr>
          <a:lstStyle/>
          <a:p>
            <a:r>
              <a:rPr lang="nb-NO" sz="1050" dirty="0" err="1">
                <a:latin typeface="Calibri" panose="020F0502020204030204" pitchFamily="34" charset="0"/>
                <a:ea typeface="Calibri" panose="020F0502020204030204" pitchFamily="34" charset="0"/>
                <a:cs typeface="Times New Roman" panose="02020603050405020304" pitchFamily="18" charset="0"/>
              </a:rPr>
              <a:t>Norecopa</a:t>
            </a:r>
            <a:r>
              <a:rPr lang="nb-NO" sz="1050" dirty="0">
                <a:latin typeface="Calibri" panose="020F0502020204030204" pitchFamily="34" charset="0"/>
                <a:ea typeface="Calibri" panose="020F0502020204030204" pitchFamily="34" charset="0"/>
                <a:cs typeface="Times New Roman" panose="02020603050405020304" pitchFamily="18" charset="0"/>
              </a:rPr>
              <a:t>: PREPARE for </a:t>
            </a:r>
            <a:r>
              <a:rPr lang="nb-NO" sz="1050" dirty="0" err="1">
                <a:latin typeface="Calibri" panose="020F0502020204030204" pitchFamily="34" charset="0"/>
                <a:ea typeface="Calibri" panose="020F0502020204030204" pitchFamily="34" charset="0"/>
                <a:cs typeface="Times New Roman" panose="02020603050405020304" pitchFamily="18" charset="0"/>
              </a:rPr>
              <a:t>better</a:t>
            </a:r>
            <a:r>
              <a:rPr lang="nb-NO" sz="1050" dirty="0">
                <a:latin typeface="Calibri" panose="020F0502020204030204" pitchFamily="34" charset="0"/>
                <a:ea typeface="Calibri" panose="020F0502020204030204" pitchFamily="34" charset="0"/>
                <a:cs typeface="Times New Roman" panose="02020603050405020304" pitchFamily="18" charset="0"/>
              </a:rPr>
              <a:t> Science</a:t>
            </a:r>
            <a:endParaRPr lang="nb-NO" sz="1050" dirty="0"/>
          </a:p>
        </p:txBody>
      </p:sp>
      <p:pic>
        <p:nvPicPr>
          <p:cNvPr id="7" name="Audio 6">
            <a:hlinkClick r:id="" action="ppaction://media"/>
            <a:extLst>
              <a:ext uri="{FF2B5EF4-FFF2-40B4-BE49-F238E27FC236}">
                <a16:creationId xmlns:a16="http://schemas.microsoft.com/office/drawing/2014/main" id="{EEB85EE7-28E7-4C3D-808A-1522D91E77B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3704740311"/>
      </p:ext>
    </p:extLst>
  </p:cSld>
  <p:clrMapOvr>
    <a:masterClrMapping/>
  </p:clrMapOvr>
  <mc:AlternateContent xmlns:mc="http://schemas.openxmlformats.org/markup-compatibility/2006" xmlns:p14="http://schemas.microsoft.com/office/powerpoint/2010/main">
    <mc:Choice Requires="p14">
      <p:transition spd="slow" p14:dur="2000" advTm="49419"/>
    </mc:Choice>
    <mc:Fallback xmlns="">
      <p:transition spd="slow" advTm="49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7"/>
                </p:tgtEl>
              </p:cMediaNode>
            </p:audio>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330" name="Text Box 2"/>
          <p:cNvSpPr txBox="1">
            <a:spLocks noChangeArrowheads="1"/>
          </p:cNvSpPr>
          <p:nvPr/>
        </p:nvSpPr>
        <p:spPr bwMode="auto">
          <a:xfrm>
            <a:off x="1385646" y="411511"/>
            <a:ext cx="6480720" cy="42934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defRPr/>
            </a:pPr>
            <a:r>
              <a:rPr lang="en-US" sz="2100" b="1" i="1" dirty="0">
                <a:latin typeface="Arial" charset="0"/>
              </a:rPr>
              <a:t>International consensus meetings</a:t>
            </a:r>
          </a:p>
          <a:p>
            <a:pPr eaLnBrk="1" hangingPunct="1">
              <a:defRPr/>
            </a:pPr>
            <a:endParaRPr lang="en-US" sz="2100" i="1" dirty="0">
              <a:latin typeface="Arial" charset="0"/>
            </a:endParaRPr>
          </a:p>
          <a:p>
            <a:pPr eaLnBrk="1" hangingPunct="1">
              <a:defRPr/>
            </a:pPr>
            <a:r>
              <a:rPr lang="en-US" sz="2100" i="1" dirty="0" err="1">
                <a:latin typeface="Arial" charset="0"/>
              </a:rPr>
              <a:t>Harmonisation</a:t>
            </a:r>
            <a:r>
              <a:rPr lang="en-US" sz="2100" i="1" dirty="0">
                <a:latin typeface="Arial" charset="0"/>
              </a:rPr>
              <a:t> of the Care and Use of:</a:t>
            </a:r>
          </a:p>
          <a:p>
            <a:pPr lvl="1" eaLnBrk="1" hangingPunct="1">
              <a:defRPr/>
            </a:pPr>
            <a:r>
              <a:rPr lang="en-US" sz="2100" i="1" dirty="0">
                <a:latin typeface="Arial" charset="0"/>
              </a:rPr>
              <a:t>Fish (2005)</a:t>
            </a:r>
          </a:p>
          <a:p>
            <a:pPr lvl="1" eaLnBrk="1" hangingPunct="1">
              <a:defRPr/>
            </a:pPr>
            <a:r>
              <a:rPr lang="en-US" sz="2100" i="1" dirty="0">
                <a:latin typeface="Arial" charset="0"/>
              </a:rPr>
              <a:t>Wildlife (2008)</a:t>
            </a:r>
          </a:p>
          <a:p>
            <a:pPr lvl="1" eaLnBrk="1" hangingPunct="1">
              <a:defRPr/>
            </a:pPr>
            <a:r>
              <a:rPr lang="en-US" sz="2100" i="1" dirty="0">
                <a:latin typeface="Arial" charset="0"/>
              </a:rPr>
              <a:t>Fish (2009)</a:t>
            </a:r>
          </a:p>
          <a:p>
            <a:pPr lvl="1" eaLnBrk="1" hangingPunct="1">
              <a:defRPr/>
            </a:pPr>
            <a:r>
              <a:rPr lang="en-US" sz="2100" i="1" dirty="0">
                <a:latin typeface="Arial" charset="0"/>
              </a:rPr>
              <a:t>Agricultural animals (2012)</a:t>
            </a:r>
          </a:p>
          <a:p>
            <a:pPr lvl="1" eaLnBrk="1" hangingPunct="1">
              <a:defRPr/>
            </a:pPr>
            <a:r>
              <a:rPr lang="en-US" sz="2100" i="1" dirty="0">
                <a:latin typeface="Arial" charset="0"/>
              </a:rPr>
              <a:t>Wildlife (2017)</a:t>
            </a:r>
          </a:p>
          <a:p>
            <a:pPr lvl="1" eaLnBrk="1" hangingPunct="1">
              <a:defRPr/>
            </a:pPr>
            <a:endParaRPr lang="en-US" sz="2100" i="1" dirty="0">
              <a:latin typeface="Arial" charset="0"/>
            </a:endParaRPr>
          </a:p>
          <a:p>
            <a:pPr eaLnBrk="1" hangingPunct="1">
              <a:defRPr/>
            </a:pPr>
            <a:r>
              <a:rPr lang="en-US" sz="2100" i="1" dirty="0">
                <a:solidFill>
                  <a:srgbClr val="0000FF"/>
                </a:solidFill>
                <a:latin typeface="Arial" charset="0"/>
              </a:rPr>
              <a:t>https://</a:t>
            </a:r>
            <a:r>
              <a:rPr lang="en-US" sz="2100" i="1" dirty="0" err="1">
                <a:solidFill>
                  <a:srgbClr val="0000FF"/>
                </a:solidFill>
                <a:latin typeface="Arial" charset="0"/>
              </a:rPr>
              <a:t>norecopa.no</a:t>
            </a:r>
            <a:r>
              <a:rPr lang="en-US" sz="2100" i="1" dirty="0">
                <a:solidFill>
                  <a:srgbClr val="0000FF"/>
                </a:solidFill>
                <a:latin typeface="Arial" charset="0"/>
              </a:rPr>
              <a:t>/meetings</a:t>
            </a:r>
          </a:p>
          <a:p>
            <a:pPr eaLnBrk="1" hangingPunct="1">
              <a:defRPr/>
            </a:pPr>
            <a:endParaRPr lang="en-US" sz="2100" i="1" dirty="0">
              <a:latin typeface="Arial" charset="0"/>
            </a:endParaRPr>
          </a:p>
          <a:p>
            <a:pPr eaLnBrk="1" hangingPunct="1">
              <a:defRPr/>
            </a:pPr>
            <a:r>
              <a:rPr lang="en-US" i="1" dirty="0">
                <a:latin typeface="Arial" charset="0"/>
              </a:rPr>
              <a:t>All presentations and consensus statements are on the internet: </a:t>
            </a:r>
            <a:r>
              <a:rPr lang="en-US" b="1" i="1" dirty="0">
                <a:solidFill>
                  <a:srgbClr val="0000FF"/>
                </a:solidFill>
                <a:latin typeface="Arial" charset="0"/>
              </a:rPr>
              <a:t>a lasting resource</a:t>
            </a:r>
          </a:p>
        </p:txBody>
      </p:sp>
      <p:sp>
        <p:nvSpPr>
          <p:cNvPr id="8" name="Rectangle 7">
            <a:extLst>
              <a:ext uri="{FF2B5EF4-FFF2-40B4-BE49-F238E27FC236}">
                <a16:creationId xmlns:a16="http://schemas.microsoft.com/office/drawing/2014/main" id="{73ED7B54-87C0-1244-8818-470174FC0501}"/>
              </a:ext>
            </a:extLst>
          </p:cNvPr>
          <p:cNvSpPr/>
          <p:nvPr/>
        </p:nvSpPr>
        <p:spPr>
          <a:xfrm>
            <a:off x="6204194" y="4803735"/>
            <a:ext cx="184731" cy="253916"/>
          </a:xfrm>
          <a:prstGeom prst="rect">
            <a:avLst/>
          </a:prstGeom>
        </p:spPr>
        <p:txBody>
          <a:bodyPr wrap="none">
            <a:spAutoFit/>
          </a:bodyPr>
          <a:lstStyle/>
          <a:p>
            <a:endParaRPr lang="nb-NO" sz="1050" i="1" dirty="0"/>
          </a:p>
        </p:txBody>
      </p:sp>
      <p:pic>
        <p:nvPicPr>
          <p:cNvPr id="9" name="Picture 3" descr="logo-medstjerne-stor copy">
            <a:extLst>
              <a:ext uri="{FF2B5EF4-FFF2-40B4-BE49-F238E27FC236}">
                <a16:creationId xmlns:a16="http://schemas.microsoft.com/office/drawing/2014/main" id="{8580610F-FDD5-6B4D-975C-22FB4AD23CD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122426" y="9934"/>
            <a:ext cx="1878575" cy="457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9">
            <a:extLst>
              <a:ext uri="{FF2B5EF4-FFF2-40B4-BE49-F238E27FC236}">
                <a16:creationId xmlns:a16="http://schemas.microsoft.com/office/drawing/2014/main" id="{98B9C9B0-8364-F944-945E-A90FD4795F50}"/>
              </a:ext>
            </a:extLst>
          </p:cNvPr>
          <p:cNvSpPr/>
          <p:nvPr/>
        </p:nvSpPr>
        <p:spPr>
          <a:xfrm>
            <a:off x="6204194" y="4803735"/>
            <a:ext cx="184731" cy="253916"/>
          </a:xfrm>
          <a:prstGeom prst="rect">
            <a:avLst/>
          </a:prstGeom>
        </p:spPr>
        <p:txBody>
          <a:bodyPr wrap="none">
            <a:spAutoFit/>
          </a:bodyPr>
          <a:lstStyle/>
          <a:p>
            <a:endParaRPr lang="nb-NO" sz="1050" i="1" dirty="0"/>
          </a:p>
        </p:txBody>
      </p:sp>
      <p:sp>
        <p:nvSpPr>
          <p:cNvPr id="12" name="Rectangle 11">
            <a:extLst>
              <a:ext uri="{FF2B5EF4-FFF2-40B4-BE49-F238E27FC236}">
                <a16:creationId xmlns:a16="http://schemas.microsoft.com/office/drawing/2014/main" id="{A650129D-2AE8-4746-927E-62F4ED9E6621}"/>
              </a:ext>
            </a:extLst>
          </p:cNvPr>
          <p:cNvSpPr/>
          <p:nvPr/>
        </p:nvSpPr>
        <p:spPr>
          <a:xfrm>
            <a:off x="1208995" y="4803735"/>
            <a:ext cx="2284600" cy="253916"/>
          </a:xfrm>
          <a:prstGeom prst="rect">
            <a:avLst/>
          </a:prstGeom>
        </p:spPr>
        <p:txBody>
          <a:bodyPr wrap="none">
            <a:spAutoFit/>
          </a:bodyPr>
          <a:lstStyle/>
          <a:p>
            <a:r>
              <a:rPr lang="nb-NO" sz="1050" dirty="0" err="1">
                <a:latin typeface="Calibri" panose="020F0502020204030204" pitchFamily="34" charset="0"/>
                <a:ea typeface="Calibri" panose="020F0502020204030204" pitchFamily="34" charset="0"/>
                <a:cs typeface="Times New Roman" panose="02020603050405020304" pitchFamily="18" charset="0"/>
              </a:rPr>
              <a:t>Norecopa</a:t>
            </a:r>
            <a:r>
              <a:rPr lang="nb-NO" sz="1050" dirty="0">
                <a:latin typeface="Calibri" panose="020F0502020204030204" pitchFamily="34" charset="0"/>
                <a:ea typeface="Calibri" panose="020F0502020204030204" pitchFamily="34" charset="0"/>
                <a:cs typeface="Times New Roman" panose="02020603050405020304" pitchFamily="18" charset="0"/>
              </a:rPr>
              <a:t>: PREPARE for </a:t>
            </a:r>
            <a:r>
              <a:rPr lang="nb-NO" sz="1050" dirty="0" err="1">
                <a:latin typeface="Calibri" panose="020F0502020204030204" pitchFamily="34" charset="0"/>
                <a:ea typeface="Calibri" panose="020F0502020204030204" pitchFamily="34" charset="0"/>
                <a:cs typeface="Times New Roman" panose="02020603050405020304" pitchFamily="18" charset="0"/>
              </a:rPr>
              <a:t>better</a:t>
            </a:r>
            <a:r>
              <a:rPr lang="nb-NO" sz="1050" dirty="0">
                <a:latin typeface="Calibri" panose="020F0502020204030204" pitchFamily="34" charset="0"/>
                <a:ea typeface="Calibri" panose="020F0502020204030204" pitchFamily="34" charset="0"/>
                <a:cs typeface="Times New Roman" panose="02020603050405020304" pitchFamily="18" charset="0"/>
              </a:rPr>
              <a:t> Science</a:t>
            </a:r>
            <a:endParaRPr lang="nb-NO" sz="1050" dirty="0"/>
          </a:p>
        </p:txBody>
      </p:sp>
      <p:sp>
        <p:nvSpPr>
          <p:cNvPr id="11" name="TextBox 10">
            <a:extLst>
              <a:ext uri="{FF2B5EF4-FFF2-40B4-BE49-F238E27FC236}">
                <a16:creationId xmlns:a16="http://schemas.microsoft.com/office/drawing/2014/main" id="{E5E661A3-29AC-8743-95C0-BB6E52738EBA}"/>
              </a:ext>
            </a:extLst>
          </p:cNvPr>
          <p:cNvSpPr txBox="1"/>
          <p:nvPr/>
        </p:nvSpPr>
        <p:spPr>
          <a:xfrm>
            <a:off x="5941830" y="1985909"/>
            <a:ext cx="2783070" cy="1200329"/>
          </a:xfrm>
          <a:prstGeom prst="rect">
            <a:avLst/>
          </a:prstGeom>
          <a:solidFill>
            <a:schemeClr val="accent4">
              <a:lumMod val="20000"/>
              <a:lumOff val="80000"/>
            </a:schemeClr>
          </a:solidFill>
          <a:effectLst>
            <a:reflection endPos="0" dist="50800" dir="5400000" sy="-100000" algn="bl" rotWithShape="0"/>
            <a:softEdge rad="0"/>
          </a:effectLst>
          <a:scene3d>
            <a:camera prst="orthographicFront"/>
            <a:lightRig rig="threePt" dir="t"/>
          </a:scene3d>
          <a:sp3d>
            <a:bevelT w="107950" h="63500" prst="coolSlant"/>
            <a:bevelB w="139700" prst="relaxedInset"/>
          </a:sp3d>
        </p:spPr>
        <p:txBody>
          <a:bodyPr wrap="none" rtlCol="0">
            <a:spAutoFit/>
          </a:bodyPr>
          <a:lstStyle/>
          <a:p>
            <a:r>
              <a:rPr lang="nb-NO" dirty="0"/>
              <a:t>Food </a:t>
            </a:r>
            <a:r>
              <a:rPr lang="nb-NO" dirty="0" err="1"/>
              <a:t>deprivation</a:t>
            </a:r>
            <a:r>
              <a:rPr lang="nb-NO" dirty="0"/>
              <a:t> in </a:t>
            </a:r>
            <a:r>
              <a:rPr lang="nb-NO" dirty="0" err="1"/>
              <a:t>rodents</a:t>
            </a:r>
            <a:endParaRPr lang="nb-NO" dirty="0"/>
          </a:p>
          <a:p>
            <a:r>
              <a:rPr lang="nb-NO" dirty="0"/>
              <a:t>Toe </a:t>
            </a:r>
            <a:r>
              <a:rPr lang="nb-NO" dirty="0" err="1"/>
              <a:t>clipping</a:t>
            </a:r>
            <a:r>
              <a:rPr lang="nb-NO" dirty="0"/>
              <a:t> in </a:t>
            </a:r>
            <a:r>
              <a:rPr lang="nb-NO" dirty="0" err="1"/>
              <a:t>mice</a:t>
            </a:r>
            <a:endParaRPr lang="nb-NO" dirty="0"/>
          </a:p>
          <a:p>
            <a:r>
              <a:rPr lang="nb-NO" dirty="0" err="1"/>
              <a:t>Pain</a:t>
            </a:r>
            <a:r>
              <a:rPr lang="nb-NO" dirty="0"/>
              <a:t> </a:t>
            </a:r>
            <a:r>
              <a:rPr lang="nb-NO" dirty="0" err="1"/>
              <a:t>relief</a:t>
            </a:r>
            <a:r>
              <a:rPr lang="nb-NO" dirty="0"/>
              <a:t> in </a:t>
            </a:r>
            <a:r>
              <a:rPr lang="nb-NO" dirty="0" err="1"/>
              <a:t>rodents</a:t>
            </a:r>
            <a:endParaRPr lang="nb-NO" dirty="0"/>
          </a:p>
          <a:p>
            <a:r>
              <a:rPr lang="nb-NO" dirty="0"/>
              <a:t>Fin </a:t>
            </a:r>
            <a:r>
              <a:rPr lang="nb-NO" dirty="0" err="1"/>
              <a:t>clipping</a:t>
            </a:r>
            <a:r>
              <a:rPr lang="nb-NO" dirty="0"/>
              <a:t> in </a:t>
            </a:r>
            <a:r>
              <a:rPr lang="nb-NO" dirty="0" err="1"/>
              <a:t>fish</a:t>
            </a:r>
            <a:endParaRPr lang="nb-NO" dirty="0"/>
          </a:p>
        </p:txBody>
      </p:sp>
      <p:pic>
        <p:nvPicPr>
          <p:cNvPr id="2" name="Audio 1">
            <a:hlinkClick r:id="" action="ppaction://media"/>
            <a:extLst>
              <a:ext uri="{FF2B5EF4-FFF2-40B4-BE49-F238E27FC236}">
                <a16:creationId xmlns:a16="http://schemas.microsoft.com/office/drawing/2014/main" id="{F49F2B0F-B815-4239-A14D-DD19E92FF56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3027695693"/>
      </p:ext>
    </p:extLst>
  </p:cSld>
  <p:clrMapOvr>
    <a:masterClrMapping/>
  </p:clrMapOvr>
  <mc:AlternateContent xmlns:mc="http://schemas.openxmlformats.org/markup-compatibility/2006" xmlns:p14="http://schemas.microsoft.com/office/powerpoint/2010/main">
    <mc:Choice Requires="p14">
      <p:transition spd="slow" p14:dur="2000" advTm="29870"/>
    </mc:Choice>
    <mc:Fallback xmlns="">
      <p:transition spd="slow" advTm="29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6897" y="1280027"/>
            <a:ext cx="3388403" cy="2246769"/>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EU, 2017</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Nearly 9.4 million animals used for the first time in 2017, of which 1.2 million were fish: </a:t>
            </a:r>
            <a:endParaRPr lang="en-NO" sz="1400" dirty="0">
              <a:latin typeface="Arial" panose="020B0604020202020204" pitchFamily="34" charset="0"/>
              <a:cs typeface="Arial" panose="020B0604020202020204" pitchFamily="34" charset="0"/>
            </a:endParaRPr>
          </a:p>
          <a:p>
            <a:endParaRPr lang="en-NO" sz="1400" dirty="0">
              <a:latin typeface="Arial" panose="020B0604020202020204" pitchFamily="34" charset="0"/>
              <a:cs typeface="Arial" panose="020B0604020202020204" pitchFamily="34" charset="0"/>
            </a:endParaRPr>
          </a:p>
          <a:p>
            <a:r>
              <a:rPr lang="en-NO" sz="1400" dirty="0">
                <a:latin typeface="Arial" panose="020B0604020202020204" pitchFamily="34" charset="0"/>
                <a:cs typeface="Arial" panose="020B0604020202020204" pitchFamily="34" charset="0"/>
              </a:rPr>
              <a:t>Zebrafish: 499,763</a:t>
            </a:r>
          </a:p>
          <a:p>
            <a:r>
              <a:rPr lang="nb-NO" sz="1400" dirty="0" err="1">
                <a:latin typeface="Arial" panose="020B0604020202020204" pitchFamily="34" charset="0"/>
                <a:cs typeface="Arial" panose="020B0604020202020204" pitchFamily="34" charset="0"/>
              </a:rPr>
              <a:t>Other</a:t>
            </a:r>
            <a:r>
              <a:rPr lang="nb-NO" sz="1400" dirty="0">
                <a:latin typeface="Arial" panose="020B0604020202020204" pitchFamily="34" charset="0"/>
                <a:cs typeface="Arial" panose="020B0604020202020204" pitchFamily="34" charset="0"/>
              </a:rPr>
              <a:t> </a:t>
            </a:r>
            <a:r>
              <a:rPr lang="nb-NO" sz="1400" dirty="0" err="1">
                <a:latin typeface="Arial" panose="020B0604020202020204" pitchFamily="34" charset="0"/>
                <a:cs typeface="Arial" panose="020B0604020202020204" pitchFamily="34" charset="0"/>
              </a:rPr>
              <a:t>fish</a:t>
            </a:r>
            <a:r>
              <a:rPr lang="nb-NO" sz="1400" dirty="0">
                <a:latin typeface="Arial" panose="020B0604020202020204" pitchFamily="34" charset="0"/>
                <a:cs typeface="Arial" panose="020B0604020202020204" pitchFamily="34" charset="0"/>
              </a:rPr>
              <a:t>: 719,732</a:t>
            </a:r>
          </a:p>
          <a:p>
            <a:endParaRPr lang="nb-NO" sz="1400" dirty="0">
              <a:latin typeface="Arial" panose="020B0604020202020204" pitchFamily="34" charset="0"/>
              <a:cs typeface="Arial" panose="020B0604020202020204" pitchFamily="34" charset="0"/>
            </a:endParaRPr>
          </a:p>
          <a:p>
            <a:endParaRPr lang="nb-NO" sz="14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1CA1C7E-93EB-FC40-874C-CAEB9CB249FA}"/>
              </a:ext>
            </a:extLst>
          </p:cNvPr>
          <p:cNvSpPr/>
          <p:nvPr/>
        </p:nvSpPr>
        <p:spPr>
          <a:xfrm>
            <a:off x="1208995" y="4803735"/>
            <a:ext cx="2284600" cy="253916"/>
          </a:xfrm>
          <a:prstGeom prst="rect">
            <a:avLst/>
          </a:prstGeom>
        </p:spPr>
        <p:txBody>
          <a:bodyPr wrap="none">
            <a:spAutoFit/>
          </a:bodyPr>
          <a:lstStyle/>
          <a:p>
            <a:r>
              <a:rPr lang="nb-NO" sz="1050" dirty="0" err="1">
                <a:latin typeface="Calibri" panose="020F0502020204030204" pitchFamily="34" charset="0"/>
                <a:ea typeface="Calibri" panose="020F0502020204030204" pitchFamily="34" charset="0"/>
                <a:cs typeface="Times New Roman" panose="02020603050405020304" pitchFamily="18" charset="0"/>
              </a:rPr>
              <a:t>Norecopa</a:t>
            </a:r>
            <a:r>
              <a:rPr lang="nb-NO" sz="1050" dirty="0">
                <a:latin typeface="Calibri" panose="020F0502020204030204" pitchFamily="34" charset="0"/>
                <a:ea typeface="Calibri" panose="020F0502020204030204" pitchFamily="34" charset="0"/>
                <a:cs typeface="Times New Roman" panose="02020603050405020304" pitchFamily="18" charset="0"/>
              </a:rPr>
              <a:t>: PREPARE for </a:t>
            </a:r>
            <a:r>
              <a:rPr lang="nb-NO" sz="1050" dirty="0" err="1">
                <a:latin typeface="Calibri" panose="020F0502020204030204" pitchFamily="34" charset="0"/>
                <a:ea typeface="Calibri" panose="020F0502020204030204" pitchFamily="34" charset="0"/>
                <a:cs typeface="Times New Roman" panose="02020603050405020304" pitchFamily="18" charset="0"/>
              </a:rPr>
              <a:t>better</a:t>
            </a:r>
            <a:r>
              <a:rPr lang="nb-NO" sz="1050" dirty="0">
                <a:latin typeface="Calibri" panose="020F0502020204030204" pitchFamily="34" charset="0"/>
                <a:ea typeface="Calibri" panose="020F0502020204030204" pitchFamily="34" charset="0"/>
                <a:cs typeface="Times New Roman" panose="02020603050405020304" pitchFamily="18" charset="0"/>
              </a:rPr>
              <a:t> Science</a:t>
            </a:r>
            <a:endParaRPr lang="nb-NO" sz="1050" dirty="0"/>
          </a:p>
        </p:txBody>
      </p:sp>
      <p:pic>
        <p:nvPicPr>
          <p:cNvPr id="11" name="Picture 3" descr="logo-medstjerne-stor copy">
            <a:extLst>
              <a:ext uri="{FF2B5EF4-FFF2-40B4-BE49-F238E27FC236}">
                <a16:creationId xmlns:a16="http://schemas.microsoft.com/office/drawing/2014/main" id="{F3690486-9861-0746-B420-7BEFC656B79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22426" y="9934"/>
            <a:ext cx="1878575" cy="457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a:extLst>
              <a:ext uri="{FF2B5EF4-FFF2-40B4-BE49-F238E27FC236}">
                <a16:creationId xmlns:a16="http://schemas.microsoft.com/office/drawing/2014/main" id="{54952419-B4C2-7340-824D-E62C8FE2EAE5}"/>
              </a:ext>
            </a:extLst>
          </p:cNvPr>
          <p:cNvPicPr>
            <a:picLocks noChangeAspect="1"/>
          </p:cNvPicPr>
          <p:nvPr/>
        </p:nvPicPr>
        <p:blipFill>
          <a:blip r:embed="rId5"/>
          <a:stretch>
            <a:fillRect/>
          </a:stretch>
        </p:blipFill>
        <p:spPr>
          <a:xfrm>
            <a:off x="4572000" y="1390650"/>
            <a:ext cx="3888363" cy="2362200"/>
          </a:xfrm>
          <a:prstGeom prst="rect">
            <a:avLst/>
          </a:prstGeom>
        </p:spPr>
      </p:pic>
      <p:pic>
        <p:nvPicPr>
          <p:cNvPr id="2" name="Audio 1">
            <a:hlinkClick r:id="" action="ppaction://media"/>
            <a:extLst>
              <a:ext uri="{FF2B5EF4-FFF2-40B4-BE49-F238E27FC236}">
                <a16:creationId xmlns:a16="http://schemas.microsoft.com/office/drawing/2014/main" id="{36B5580C-1983-4ACD-87EC-F643FA04C8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4521200"/>
            <a:ext cx="406400" cy="406400"/>
          </a:xfrm>
          <a:prstGeom prst="rect">
            <a:avLst/>
          </a:prstGeom>
        </p:spPr>
      </p:pic>
      <p:sp>
        <p:nvSpPr>
          <p:cNvPr id="5" name="TextBox 4">
            <a:extLst>
              <a:ext uri="{FF2B5EF4-FFF2-40B4-BE49-F238E27FC236}">
                <a16:creationId xmlns:a16="http://schemas.microsoft.com/office/drawing/2014/main" id="{A88B2960-090E-4CC8-8321-1B8312C1B0F4}"/>
              </a:ext>
            </a:extLst>
          </p:cNvPr>
          <p:cNvSpPr txBox="1"/>
          <p:nvPr/>
        </p:nvSpPr>
        <p:spPr>
          <a:xfrm>
            <a:off x="3856385" y="4080961"/>
            <a:ext cx="4382931" cy="276999"/>
          </a:xfrm>
          <a:prstGeom prst="rect">
            <a:avLst/>
          </a:prstGeom>
          <a:noFill/>
        </p:spPr>
        <p:txBody>
          <a:bodyPr wrap="none" rtlCol="0">
            <a:spAutoFit/>
          </a:bodyPr>
          <a:lstStyle/>
          <a:p>
            <a:r>
              <a:rPr lang="en-US" sz="1200" dirty="0"/>
              <a:t>ec.europa.eu/environment/chemicals/</a:t>
            </a:r>
            <a:r>
              <a:rPr lang="en-US" sz="1200" dirty="0" err="1"/>
              <a:t>lab_animals</a:t>
            </a:r>
            <a:r>
              <a:rPr lang="en-US" sz="1200" dirty="0"/>
              <a:t>/reports_en.htm</a:t>
            </a:r>
          </a:p>
        </p:txBody>
      </p:sp>
    </p:spTree>
    <p:extLst>
      <p:ext uri="{BB962C8B-B14F-4D97-AF65-F5344CB8AC3E}">
        <p14:creationId xmlns:p14="http://schemas.microsoft.com/office/powerpoint/2010/main" val="20690170"/>
      </p:ext>
    </p:extLst>
  </p:cSld>
  <p:clrMapOvr>
    <a:masterClrMapping/>
  </p:clrMapOvr>
  <mc:AlternateContent xmlns:mc="http://schemas.openxmlformats.org/markup-compatibility/2006" xmlns:p14="http://schemas.microsoft.com/office/powerpoint/2010/main">
    <mc:Choice Requires="p14">
      <p:transition spd="slow" p14:dur="2000" advTm="26100"/>
    </mc:Choice>
    <mc:Fallback xmlns="">
      <p:transition spd="slow" advTm="26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43894" y="909756"/>
            <a:ext cx="6969805" cy="332398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European legislation – very little about fish</a:t>
            </a:r>
          </a:p>
          <a:p>
            <a:endParaRPr lang="en-GB" sz="1400" dirty="0">
              <a:latin typeface="Arial" panose="020B0604020202020204" pitchFamily="34" charset="0"/>
              <a:cs typeface="Arial" panose="020B0604020202020204" pitchFamily="34" charset="0"/>
            </a:endParaRPr>
          </a:p>
          <a:p>
            <a:r>
              <a:rPr lang="en-GB" sz="1400" b="1" dirty="0">
                <a:latin typeface="Arial" panose="020B0604020202020204" pitchFamily="34" charset="0"/>
                <a:cs typeface="Arial" panose="020B0604020202020204" pitchFamily="34" charset="0"/>
              </a:rPr>
              <a:t>EU Directive 2010/63</a:t>
            </a: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Zebrafish are the only fish species which must be purpose-bred (Annex I)</a:t>
            </a: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Annex III (care and accommodation) contains just a short and general section on "fish", in contrast to the detail about other species, and states that ‘appropriate environmental enrichment’ does not have to be provided if ‘behavioural traits suggest none is required’</a:t>
            </a:r>
            <a:r>
              <a:rPr lang="en-NO" sz="1400" dirty="0">
                <a:latin typeface="Arial" panose="020B0604020202020204" pitchFamily="34" charset="0"/>
                <a:cs typeface="Arial" panose="020B0604020202020204" pitchFamily="34" charset="0"/>
              </a:rPr>
              <a:t> </a:t>
            </a:r>
            <a:endParaRPr lang="en-GB"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Annex IV (humane killing): "fish"</a:t>
            </a:r>
          </a:p>
          <a:p>
            <a:pPr marL="285750" indent="-285750">
              <a:buFont typeface="Arial" panose="020B0604020202020204" pitchFamily="34" charset="0"/>
              <a:buChar char="•"/>
            </a:pPr>
            <a:endParaRPr lang="en-GB" sz="1400" dirty="0">
              <a:latin typeface="Arial" panose="020B0604020202020204" pitchFamily="34" charset="0"/>
              <a:cs typeface="Arial" panose="020B0604020202020204" pitchFamily="34" charset="0"/>
            </a:endParaRPr>
          </a:p>
          <a:p>
            <a:r>
              <a:rPr lang="en-GB" sz="1400" b="1" dirty="0">
                <a:latin typeface="Arial" panose="020B0604020202020204" pitchFamily="34" charset="0"/>
                <a:cs typeface="Arial" panose="020B0604020202020204" pitchFamily="34" charset="0"/>
              </a:rPr>
              <a:t>Council of Europe's Convention ETS 123, Appendix A</a:t>
            </a:r>
            <a:r>
              <a:rPr lang="en-GB" sz="1400" dirty="0">
                <a:latin typeface="Arial" panose="020B0604020202020204" pitchFamily="34" charset="0"/>
                <a:cs typeface="Arial" panose="020B0604020202020204" pitchFamily="34" charset="0"/>
              </a:rPr>
              <a:t> (care and accommodation)</a:t>
            </a: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'Species-specific provisions for fish' are in reality just general provisions. They mention a background document produced by an expert working group (rainbow trout, Atlantic salmon, </a:t>
            </a:r>
            <a:r>
              <a:rPr lang="en-GB" sz="1400" dirty="0" err="1">
                <a:latin typeface="Arial" panose="020B0604020202020204" pitchFamily="34" charset="0"/>
                <a:cs typeface="Arial" panose="020B0604020202020204" pitchFamily="34" charset="0"/>
              </a:rPr>
              <a:t>tilapiine</a:t>
            </a:r>
            <a:r>
              <a:rPr lang="en-GB" sz="1400" dirty="0">
                <a:latin typeface="Arial" panose="020B0604020202020204" pitchFamily="34" charset="0"/>
                <a:cs typeface="Arial" panose="020B0604020202020204" pitchFamily="34" charset="0"/>
              </a:rPr>
              <a:t> cichlids, zebra fish, sea bass, Atlantic halibut, Atlantic cod, turbot and African catfish) but this was never published.</a:t>
            </a:r>
          </a:p>
        </p:txBody>
      </p:sp>
      <p:sp>
        <p:nvSpPr>
          <p:cNvPr id="9" name="Rectangle 8">
            <a:extLst>
              <a:ext uri="{FF2B5EF4-FFF2-40B4-BE49-F238E27FC236}">
                <a16:creationId xmlns:a16="http://schemas.microsoft.com/office/drawing/2014/main" id="{E1CA1C7E-93EB-FC40-874C-CAEB9CB249FA}"/>
              </a:ext>
            </a:extLst>
          </p:cNvPr>
          <p:cNvSpPr/>
          <p:nvPr/>
        </p:nvSpPr>
        <p:spPr>
          <a:xfrm>
            <a:off x="1208995" y="4803735"/>
            <a:ext cx="2284600" cy="253916"/>
          </a:xfrm>
          <a:prstGeom prst="rect">
            <a:avLst/>
          </a:prstGeom>
        </p:spPr>
        <p:txBody>
          <a:bodyPr wrap="none">
            <a:spAutoFit/>
          </a:bodyPr>
          <a:lstStyle/>
          <a:p>
            <a:r>
              <a:rPr lang="nb-NO" sz="1050" dirty="0" err="1">
                <a:latin typeface="Calibri" panose="020F0502020204030204" pitchFamily="34" charset="0"/>
                <a:ea typeface="Calibri" panose="020F0502020204030204" pitchFamily="34" charset="0"/>
                <a:cs typeface="Times New Roman" panose="02020603050405020304" pitchFamily="18" charset="0"/>
              </a:rPr>
              <a:t>Norecopa</a:t>
            </a:r>
            <a:r>
              <a:rPr lang="nb-NO" sz="1050" dirty="0">
                <a:latin typeface="Calibri" panose="020F0502020204030204" pitchFamily="34" charset="0"/>
                <a:ea typeface="Calibri" panose="020F0502020204030204" pitchFamily="34" charset="0"/>
                <a:cs typeface="Times New Roman" panose="02020603050405020304" pitchFamily="18" charset="0"/>
              </a:rPr>
              <a:t>: PREPARE for </a:t>
            </a:r>
            <a:r>
              <a:rPr lang="nb-NO" sz="1050" dirty="0" err="1">
                <a:latin typeface="Calibri" panose="020F0502020204030204" pitchFamily="34" charset="0"/>
                <a:ea typeface="Calibri" panose="020F0502020204030204" pitchFamily="34" charset="0"/>
                <a:cs typeface="Times New Roman" panose="02020603050405020304" pitchFamily="18" charset="0"/>
              </a:rPr>
              <a:t>better</a:t>
            </a:r>
            <a:r>
              <a:rPr lang="nb-NO" sz="1050" dirty="0">
                <a:latin typeface="Calibri" panose="020F0502020204030204" pitchFamily="34" charset="0"/>
                <a:ea typeface="Calibri" panose="020F0502020204030204" pitchFamily="34" charset="0"/>
                <a:cs typeface="Times New Roman" panose="02020603050405020304" pitchFamily="18" charset="0"/>
              </a:rPr>
              <a:t> Science</a:t>
            </a:r>
            <a:endParaRPr lang="nb-NO" sz="1050" dirty="0"/>
          </a:p>
        </p:txBody>
      </p:sp>
      <p:pic>
        <p:nvPicPr>
          <p:cNvPr id="11" name="Picture 3" descr="logo-medstjerne-stor copy">
            <a:extLst>
              <a:ext uri="{FF2B5EF4-FFF2-40B4-BE49-F238E27FC236}">
                <a16:creationId xmlns:a16="http://schemas.microsoft.com/office/drawing/2014/main" id="{F3690486-9861-0746-B420-7BEFC656B79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22426" y="9934"/>
            <a:ext cx="1878575" cy="457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46FD6567-BD9E-4D94-952B-A4F473331E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614742282"/>
      </p:ext>
    </p:extLst>
  </p:cSld>
  <p:clrMapOvr>
    <a:masterClrMapping/>
  </p:clrMapOvr>
  <mc:AlternateContent xmlns:mc="http://schemas.openxmlformats.org/markup-compatibility/2006" xmlns:p14="http://schemas.microsoft.com/office/powerpoint/2010/main">
    <mc:Choice Requires="p14">
      <p:transition spd="slow" p14:dur="2000" advTm="72542"/>
    </mc:Choice>
    <mc:Fallback xmlns="">
      <p:transition spd="slow" advTm="72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87097" y="4229209"/>
            <a:ext cx="6969805" cy="307777"/>
          </a:xfrm>
          <a:prstGeom prst="rect">
            <a:avLst/>
          </a:prstGeom>
          <a:noFill/>
        </p:spPr>
        <p:txBody>
          <a:bodyPr wrap="square" rtlCol="0">
            <a:spAutoFit/>
          </a:bodyPr>
          <a:lstStyle/>
          <a:p>
            <a:r>
              <a:rPr lang="en-GB" sz="1400" dirty="0">
                <a:solidFill>
                  <a:srgbClr val="0000FF"/>
                </a:solidFill>
                <a:latin typeface="Arial" panose="020B0604020202020204" pitchFamily="34" charset="0"/>
                <a:cs typeface="Arial" panose="020B0604020202020204" pitchFamily="34" charset="0"/>
              </a:rPr>
              <a:t>https://</a:t>
            </a:r>
            <a:r>
              <a:rPr lang="en-GB" sz="1400" dirty="0" err="1">
                <a:solidFill>
                  <a:srgbClr val="0000FF"/>
                </a:solidFill>
                <a:latin typeface="Arial" panose="020B0604020202020204" pitchFamily="34" charset="0"/>
                <a:cs typeface="Arial" panose="020B0604020202020204" pitchFamily="34" charset="0"/>
              </a:rPr>
              <a:t>norecopa.no</a:t>
            </a:r>
            <a:r>
              <a:rPr lang="en-GB" sz="1400" dirty="0">
                <a:solidFill>
                  <a:srgbClr val="0000FF"/>
                </a:solidFill>
                <a:latin typeface="Arial" panose="020B0604020202020204" pitchFamily="34" charset="0"/>
                <a:cs typeface="Arial" panose="020B0604020202020204" pitchFamily="34" charset="0"/>
              </a:rPr>
              <a:t>/</a:t>
            </a:r>
            <a:r>
              <a:rPr lang="en-GB" sz="1400" dirty="0" err="1">
                <a:solidFill>
                  <a:srgbClr val="0000FF"/>
                </a:solidFill>
                <a:latin typeface="Arial" panose="020B0604020202020204" pitchFamily="34" charset="0"/>
                <a:cs typeface="Arial" panose="020B0604020202020204" pitchFamily="34" charset="0"/>
              </a:rPr>
              <a:t>search?q</a:t>
            </a:r>
            <a:r>
              <a:rPr lang="en-GB" sz="1400" dirty="0">
                <a:solidFill>
                  <a:srgbClr val="0000FF"/>
                </a:solidFill>
                <a:latin typeface="Arial" panose="020B0604020202020204" pitchFamily="34" charset="0"/>
                <a:cs typeface="Arial" panose="020B0604020202020204" pitchFamily="34" charset="0"/>
              </a:rPr>
              <a:t>=</a:t>
            </a:r>
            <a:r>
              <a:rPr lang="en-GB" sz="1400" dirty="0" err="1">
                <a:solidFill>
                  <a:srgbClr val="0000FF"/>
                </a:solidFill>
                <a:latin typeface="Arial" panose="020B0604020202020204" pitchFamily="34" charset="0"/>
                <a:cs typeface="Arial" panose="020B0604020202020204" pitchFamily="34" charset="0"/>
              </a:rPr>
              <a:t>guid</a:t>
            </a:r>
            <a:r>
              <a:rPr lang="en-GB" sz="1400" dirty="0">
                <a:solidFill>
                  <a:srgbClr val="0000FF"/>
                </a:solidFill>
                <a:latin typeface="Arial" panose="020B0604020202020204" pitchFamily="34" charset="0"/>
                <a:cs typeface="Arial" panose="020B0604020202020204" pitchFamily="34" charset="0"/>
              </a:rPr>
              <a:t>*%20fish*&amp;</a:t>
            </a:r>
            <a:r>
              <a:rPr lang="en-GB" sz="1400" dirty="0" err="1">
                <a:solidFill>
                  <a:srgbClr val="0000FF"/>
                </a:solidFill>
                <a:latin typeface="Arial" panose="020B0604020202020204" pitchFamily="34" charset="0"/>
                <a:cs typeface="Arial" panose="020B0604020202020204" pitchFamily="34" charset="0"/>
              </a:rPr>
              <a:t>facet.limit</a:t>
            </a:r>
            <a:r>
              <a:rPr lang="en-GB" sz="1400" dirty="0">
                <a:solidFill>
                  <a:srgbClr val="0000FF"/>
                </a:solidFill>
                <a:latin typeface="Arial" panose="020B0604020202020204" pitchFamily="34" charset="0"/>
                <a:cs typeface="Arial" panose="020B0604020202020204" pitchFamily="34" charset="0"/>
              </a:rPr>
              <a:t>=125&amp;fq=</a:t>
            </a:r>
            <a:r>
              <a:rPr lang="en-GB" sz="1400" dirty="0" err="1">
                <a:solidFill>
                  <a:srgbClr val="0000FF"/>
                </a:solidFill>
                <a:latin typeface="Arial" panose="020B0604020202020204" pitchFamily="34" charset="0"/>
                <a:cs typeface="Arial" panose="020B0604020202020204" pitchFamily="34" charset="0"/>
              </a:rPr>
              <a:t>db</a:t>
            </a:r>
            <a:r>
              <a:rPr lang="en-GB" sz="1400" dirty="0">
                <a:solidFill>
                  <a:srgbClr val="0000FF"/>
                </a:solidFill>
                <a:latin typeface="Arial" panose="020B0604020202020204" pitchFamily="34" charset="0"/>
                <a:cs typeface="Arial" panose="020B0604020202020204" pitchFamily="34" charset="0"/>
              </a:rPr>
              <a:t>:%223r%22</a:t>
            </a:r>
            <a:endParaRPr lang="nb-NO" sz="1400" dirty="0">
              <a:solidFill>
                <a:srgbClr val="0000FF"/>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1CA1C7E-93EB-FC40-874C-CAEB9CB249FA}"/>
              </a:ext>
            </a:extLst>
          </p:cNvPr>
          <p:cNvSpPr/>
          <p:nvPr/>
        </p:nvSpPr>
        <p:spPr>
          <a:xfrm>
            <a:off x="1208995" y="4803735"/>
            <a:ext cx="2284600" cy="253916"/>
          </a:xfrm>
          <a:prstGeom prst="rect">
            <a:avLst/>
          </a:prstGeom>
        </p:spPr>
        <p:txBody>
          <a:bodyPr wrap="none">
            <a:spAutoFit/>
          </a:bodyPr>
          <a:lstStyle/>
          <a:p>
            <a:r>
              <a:rPr lang="nb-NO" sz="1050" dirty="0" err="1">
                <a:latin typeface="Calibri" panose="020F0502020204030204" pitchFamily="34" charset="0"/>
                <a:ea typeface="Calibri" panose="020F0502020204030204" pitchFamily="34" charset="0"/>
                <a:cs typeface="Times New Roman" panose="02020603050405020304" pitchFamily="18" charset="0"/>
              </a:rPr>
              <a:t>Norecopa</a:t>
            </a:r>
            <a:r>
              <a:rPr lang="nb-NO" sz="1050" dirty="0">
                <a:latin typeface="Calibri" panose="020F0502020204030204" pitchFamily="34" charset="0"/>
                <a:ea typeface="Calibri" panose="020F0502020204030204" pitchFamily="34" charset="0"/>
                <a:cs typeface="Times New Roman" panose="02020603050405020304" pitchFamily="18" charset="0"/>
              </a:rPr>
              <a:t>: PREPARE for </a:t>
            </a:r>
            <a:r>
              <a:rPr lang="nb-NO" sz="1050" dirty="0" err="1">
                <a:latin typeface="Calibri" panose="020F0502020204030204" pitchFamily="34" charset="0"/>
                <a:ea typeface="Calibri" panose="020F0502020204030204" pitchFamily="34" charset="0"/>
                <a:cs typeface="Times New Roman" panose="02020603050405020304" pitchFamily="18" charset="0"/>
              </a:rPr>
              <a:t>better</a:t>
            </a:r>
            <a:r>
              <a:rPr lang="nb-NO" sz="1050" dirty="0">
                <a:latin typeface="Calibri" panose="020F0502020204030204" pitchFamily="34" charset="0"/>
                <a:ea typeface="Calibri" panose="020F0502020204030204" pitchFamily="34" charset="0"/>
                <a:cs typeface="Times New Roman" panose="02020603050405020304" pitchFamily="18" charset="0"/>
              </a:rPr>
              <a:t> Science</a:t>
            </a:r>
            <a:endParaRPr lang="nb-NO" sz="1050" dirty="0"/>
          </a:p>
        </p:txBody>
      </p:sp>
      <p:pic>
        <p:nvPicPr>
          <p:cNvPr id="11" name="Picture 3" descr="logo-medstjerne-stor copy">
            <a:extLst>
              <a:ext uri="{FF2B5EF4-FFF2-40B4-BE49-F238E27FC236}">
                <a16:creationId xmlns:a16="http://schemas.microsoft.com/office/drawing/2014/main" id="{F3690486-9861-0746-B420-7BEFC656B79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22426" y="9934"/>
            <a:ext cx="1878575" cy="457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a:extLst>
              <a:ext uri="{FF2B5EF4-FFF2-40B4-BE49-F238E27FC236}">
                <a16:creationId xmlns:a16="http://schemas.microsoft.com/office/drawing/2014/main" id="{2015064A-31B4-8745-9B17-7BE8A66E33AA}"/>
              </a:ext>
            </a:extLst>
          </p:cNvPr>
          <p:cNvSpPr txBox="1"/>
          <p:nvPr/>
        </p:nvSpPr>
        <p:spPr>
          <a:xfrm>
            <a:off x="4025900" y="1651109"/>
            <a:ext cx="4234203" cy="307777"/>
          </a:xfrm>
          <a:prstGeom prst="rect">
            <a:avLst/>
          </a:prstGeom>
          <a:noFill/>
        </p:spPr>
        <p:txBody>
          <a:bodyPr wrap="square" rtlCol="0">
            <a:spAutoFit/>
          </a:bodyPr>
          <a:lstStyle/>
          <a:p>
            <a:r>
              <a:rPr lang="en-GB" sz="1400" dirty="0">
                <a:solidFill>
                  <a:srgbClr val="0000FF"/>
                </a:solidFill>
                <a:latin typeface="Arial" panose="020B0604020202020204" pitchFamily="34" charset="0"/>
                <a:cs typeface="Arial" panose="020B0604020202020204" pitchFamily="34" charset="0"/>
              </a:rPr>
              <a:t>https://</a:t>
            </a:r>
            <a:r>
              <a:rPr lang="en-GB" sz="1400" dirty="0" err="1">
                <a:solidFill>
                  <a:srgbClr val="0000FF"/>
                </a:solidFill>
                <a:latin typeface="Arial" panose="020B0604020202020204" pitchFamily="34" charset="0"/>
                <a:cs typeface="Arial" panose="020B0604020202020204" pitchFamily="34" charset="0"/>
              </a:rPr>
              <a:t>norecopa.no</a:t>
            </a:r>
            <a:r>
              <a:rPr lang="en-GB" sz="1400" dirty="0">
                <a:solidFill>
                  <a:srgbClr val="0000FF"/>
                </a:solidFill>
                <a:latin typeface="Arial" panose="020B0604020202020204" pitchFamily="34" charset="0"/>
                <a:cs typeface="Arial" panose="020B0604020202020204" pitchFamily="34" charset="0"/>
              </a:rPr>
              <a:t>/media/6342/fish-</a:t>
            </a:r>
            <a:r>
              <a:rPr lang="en-GB" sz="1400" dirty="0" err="1">
                <a:solidFill>
                  <a:srgbClr val="0000FF"/>
                </a:solidFill>
                <a:latin typeface="Arial" panose="020B0604020202020204" pitchFamily="34" charset="0"/>
                <a:cs typeface="Arial" panose="020B0604020202020204" pitchFamily="34" charset="0"/>
              </a:rPr>
              <a:t>guidelines.pdf</a:t>
            </a:r>
            <a:endParaRPr lang="nb-NO" sz="1400" dirty="0">
              <a:solidFill>
                <a:srgbClr val="0000FF"/>
              </a:solidFill>
              <a:latin typeface="Arial" panose="020B0604020202020204" pitchFamily="34" charset="0"/>
              <a:cs typeface="Arial" panose="020B0604020202020204" pitchFamily="34" charset="0"/>
            </a:endParaRPr>
          </a:p>
        </p:txBody>
      </p:sp>
      <p:pic>
        <p:nvPicPr>
          <p:cNvPr id="3" name="Picture 2" descr="A screenshot of a cell phone&#10;&#10;Description automatically generated">
            <a:extLst>
              <a:ext uri="{FF2B5EF4-FFF2-40B4-BE49-F238E27FC236}">
                <a16:creationId xmlns:a16="http://schemas.microsoft.com/office/drawing/2014/main" id="{3A709753-77B5-FE45-9C95-2C5F990C918D}"/>
              </a:ext>
            </a:extLst>
          </p:cNvPr>
          <p:cNvPicPr>
            <a:picLocks noChangeAspect="1"/>
          </p:cNvPicPr>
          <p:nvPr/>
        </p:nvPicPr>
        <p:blipFill>
          <a:blip r:embed="rId5"/>
          <a:stretch>
            <a:fillRect/>
          </a:stretch>
        </p:blipFill>
        <p:spPr>
          <a:xfrm>
            <a:off x="1060022" y="168660"/>
            <a:ext cx="2895294" cy="4004463"/>
          </a:xfrm>
          <a:prstGeom prst="rect">
            <a:avLst/>
          </a:prstGeom>
          <a:ln w="15875">
            <a:solidFill>
              <a:schemeClr val="accent1"/>
            </a:solidFill>
          </a:ln>
        </p:spPr>
      </p:pic>
      <p:pic>
        <p:nvPicPr>
          <p:cNvPr id="2" name="Audio 1">
            <a:hlinkClick r:id="" action="ppaction://media"/>
            <a:extLst>
              <a:ext uri="{FF2B5EF4-FFF2-40B4-BE49-F238E27FC236}">
                <a16:creationId xmlns:a16="http://schemas.microsoft.com/office/drawing/2014/main" id="{BE6681CC-190E-4918-9AEE-C756E7F7E6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981108077"/>
      </p:ext>
    </p:extLst>
  </p:cSld>
  <p:clrMapOvr>
    <a:masterClrMapping/>
  </p:clrMapOvr>
  <mc:AlternateContent xmlns:mc="http://schemas.openxmlformats.org/markup-compatibility/2006" xmlns:p14="http://schemas.microsoft.com/office/powerpoint/2010/main">
    <mc:Choice Requires="p14">
      <p:transition spd="slow" p14:dur="2000" advTm="27107"/>
    </mc:Choice>
    <mc:Fallback xmlns="">
      <p:transition spd="slow" advTm="27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2447738" y="1572634"/>
            <a:ext cx="4262763" cy="1595052"/>
          </a:xfrm>
          <a:prstGeom prst="rect">
            <a:avLst/>
          </a:prstGeom>
          <a:noFill/>
          <a:ln w="57150" cmpd="thinThick">
            <a:noFill/>
            <a:miter lim="800000"/>
            <a:headEnd/>
            <a:tailEnd/>
          </a:ln>
          <a:effectLst/>
        </p:spPr>
        <p:txBody>
          <a:bodyPr wrap="square">
            <a:spAutoFit/>
          </a:bodyPr>
          <a:lstStyle/>
          <a:p>
            <a:pPr algn="ctr"/>
            <a:r>
              <a:rPr lang="nn-NO" b="1" i="1" dirty="0" err="1">
                <a:solidFill>
                  <a:srgbClr val="7030A0"/>
                </a:solidFill>
                <a:latin typeface="Arial" charset="0"/>
                <a:ea typeface="Arial" charset="0"/>
                <a:cs typeface="Arial" charset="0"/>
              </a:rPr>
              <a:t>Guidance</a:t>
            </a:r>
            <a:r>
              <a:rPr lang="nn-NO" b="1" i="1" dirty="0">
                <a:solidFill>
                  <a:srgbClr val="7030A0"/>
                </a:solidFill>
                <a:latin typeface="Arial" charset="0"/>
                <a:ea typeface="Arial" charset="0"/>
                <a:cs typeface="Arial" charset="0"/>
              </a:rPr>
              <a:t> </a:t>
            </a:r>
            <a:r>
              <a:rPr lang="nn-NO" b="1" i="1" dirty="0" err="1">
                <a:solidFill>
                  <a:srgbClr val="7030A0"/>
                </a:solidFill>
                <a:latin typeface="Arial" charset="0"/>
                <a:ea typeface="Arial" charset="0"/>
                <a:cs typeface="Arial" charset="0"/>
              </a:rPr>
              <a:t>on</a:t>
            </a:r>
            <a:r>
              <a:rPr lang="nn-NO" b="1" i="1" dirty="0">
                <a:solidFill>
                  <a:srgbClr val="7030A0"/>
                </a:solidFill>
                <a:latin typeface="Arial" charset="0"/>
                <a:ea typeface="Arial" charset="0"/>
                <a:cs typeface="Arial" charset="0"/>
              </a:rPr>
              <a:t> </a:t>
            </a:r>
            <a:r>
              <a:rPr lang="nn-NO" b="1" i="1" dirty="0" err="1">
                <a:solidFill>
                  <a:srgbClr val="7030A0"/>
                </a:solidFill>
                <a:latin typeface="Arial" charset="0"/>
                <a:ea typeface="Arial" charset="0"/>
                <a:cs typeface="Arial" charset="0"/>
              </a:rPr>
              <a:t>the</a:t>
            </a:r>
            <a:r>
              <a:rPr lang="nn-NO" b="1" i="1" dirty="0">
                <a:solidFill>
                  <a:srgbClr val="7030A0"/>
                </a:solidFill>
                <a:latin typeface="Arial" charset="0"/>
                <a:ea typeface="Arial" charset="0"/>
                <a:cs typeface="Arial" charset="0"/>
              </a:rPr>
              <a:t> </a:t>
            </a:r>
            <a:r>
              <a:rPr lang="nn-NO" b="1" i="1" dirty="0" err="1">
                <a:solidFill>
                  <a:srgbClr val="7030A0"/>
                </a:solidFill>
                <a:latin typeface="Arial" charset="0"/>
                <a:ea typeface="Arial" charset="0"/>
                <a:cs typeface="Arial" charset="0"/>
              </a:rPr>
              <a:t>severity</a:t>
            </a:r>
            <a:r>
              <a:rPr lang="nn-NO" b="1" i="1" dirty="0">
                <a:solidFill>
                  <a:srgbClr val="7030A0"/>
                </a:solidFill>
                <a:latin typeface="Arial" charset="0"/>
                <a:ea typeface="Arial" charset="0"/>
                <a:cs typeface="Arial" charset="0"/>
              </a:rPr>
              <a:t> </a:t>
            </a:r>
            <a:r>
              <a:rPr lang="nn-NO" b="1" i="1" dirty="0" err="1">
                <a:solidFill>
                  <a:srgbClr val="7030A0"/>
                </a:solidFill>
                <a:latin typeface="Arial" charset="0"/>
                <a:ea typeface="Arial" charset="0"/>
                <a:cs typeface="Arial" charset="0"/>
              </a:rPr>
              <a:t>classification</a:t>
            </a:r>
            <a:r>
              <a:rPr lang="nn-NO" b="1" i="1" dirty="0">
                <a:solidFill>
                  <a:srgbClr val="7030A0"/>
                </a:solidFill>
                <a:latin typeface="Arial" charset="0"/>
                <a:ea typeface="Arial" charset="0"/>
                <a:cs typeface="Arial" charset="0"/>
              </a:rPr>
              <a:t> </a:t>
            </a:r>
            <a:r>
              <a:rPr lang="nn-NO" b="1" i="1" dirty="0" err="1">
                <a:solidFill>
                  <a:srgbClr val="7030A0"/>
                </a:solidFill>
                <a:latin typeface="Arial" charset="0"/>
                <a:ea typeface="Arial" charset="0"/>
                <a:cs typeface="Arial" charset="0"/>
              </a:rPr>
              <a:t>of</a:t>
            </a:r>
            <a:r>
              <a:rPr lang="nn-NO" b="1" i="1" dirty="0">
                <a:solidFill>
                  <a:srgbClr val="7030A0"/>
                </a:solidFill>
                <a:latin typeface="Arial" charset="0"/>
                <a:ea typeface="Arial" charset="0"/>
                <a:cs typeface="Arial" charset="0"/>
              </a:rPr>
              <a:t> </a:t>
            </a:r>
            <a:r>
              <a:rPr lang="nn-NO" b="1" i="1" dirty="0" err="1">
                <a:solidFill>
                  <a:srgbClr val="7030A0"/>
                </a:solidFill>
                <a:latin typeface="Arial" charset="0"/>
                <a:ea typeface="Arial" charset="0"/>
                <a:cs typeface="Arial" charset="0"/>
              </a:rPr>
              <a:t>procedures</a:t>
            </a:r>
            <a:endParaRPr lang="nn-NO" b="1" i="1" dirty="0">
              <a:solidFill>
                <a:srgbClr val="7030A0"/>
              </a:solidFill>
              <a:latin typeface="Arial" charset="0"/>
              <a:ea typeface="Arial" charset="0"/>
              <a:cs typeface="Arial" charset="0"/>
            </a:endParaRPr>
          </a:p>
          <a:p>
            <a:pPr algn="ctr"/>
            <a:r>
              <a:rPr lang="nn-NO" b="1" i="1" dirty="0" err="1">
                <a:solidFill>
                  <a:srgbClr val="7030A0"/>
                </a:solidFill>
                <a:latin typeface="Arial" charset="0"/>
                <a:ea typeface="Arial" charset="0"/>
                <a:cs typeface="Arial" charset="0"/>
              </a:rPr>
              <a:t>involving</a:t>
            </a:r>
            <a:r>
              <a:rPr lang="nn-NO" b="1" i="1" dirty="0">
                <a:solidFill>
                  <a:srgbClr val="7030A0"/>
                </a:solidFill>
                <a:latin typeface="Arial" charset="0"/>
                <a:ea typeface="Arial" charset="0"/>
                <a:cs typeface="Arial" charset="0"/>
              </a:rPr>
              <a:t> </a:t>
            </a:r>
            <a:r>
              <a:rPr lang="nn-NO" b="1" i="1" dirty="0" err="1">
                <a:solidFill>
                  <a:srgbClr val="7030A0"/>
                </a:solidFill>
                <a:latin typeface="Arial" charset="0"/>
                <a:ea typeface="Arial" charset="0"/>
                <a:cs typeface="Arial" charset="0"/>
              </a:rPr>
              <a:t>fish</a:t>
            </a:r>
            <a:endParaRPr lang="nn-NO" b="1" i="1" dirty="0">
              <a:solidFill>
                <a:srgbClr val="7030A0"/>
              </a:solidFill>
              <a:latin typeface="Arial" charset="0"/>
              <a:ea typeface="Arial" charset="0"/>
              <a:cs typeface="Arial" charset="0"/>
            </a:endParaRPr>
          </a:p>
          <a:p>
            <a:pPr algn="ctr">
              <a:lnSpc>
                <a:spcPct val="50000"/>
              </a:lnSpc>
            </a:pPr>
            <a:endParaRPr lang="nn-NO" sz="1247" b="1" dirty="0">
              <a:latin typeface="+mj-lt"/>
            </a:endParaRPr>
          </a:p>
          <a:p>
            <a:pPr algn="ctr"/>
            <a:endParaRPr lang="nn-NO" sz="1247" dirty="0">
              <a:latin typeface="+mj-lt"/>
            </a:endParaRPr>
          </a:p>
          <a:p>
            <a:pPr algn="ctr"/>
            <a:r>
              <a:rPr lang="nn-NO" sz="1247" dirty="0" err="1">
                <a:latin typeface="+mj-lt"/>
              </a:rPr>
              <a:t>Report</a:t>
            </a:r>
            <a:r>
              <a:rPr lang="nn-NO" sz="1247" dirty="0">
                <a:latin typeface="+mj-lt"/>
              </a:rPr>
              <a:t> from a </a:t>
            </a:r>
            <a:r>
              <a:rPr lang="nn-NO" sz="1247" dirty="0" err="1">
                <a:latin typeface="+mj-lt"/>
              </a:rPr>
              <a:t>Working</a:t>
            </a:r>
            <a:r>
              <a:rPr lang="nn-NO" sz="1247" dirty="0">
                <a:latin typeface="+mj-lt"/>
              </a:rPr>
              <a:t> Group</a:t>
            </a:r>
          </a:p>
          <a:p>
            <a:pPr algn="ctr"/>
            <a:r>
              <a:rPr lang="nn-NO" sz="1247" dirty="0" err="1">
                <a:latin typeface="+mj-lt"/>
              </a:rPr>
              <a:t>convened</a:t>
            </a:r>
            <a:r>
              <a:rPr lang="nn-NO" sz="1247" dirty="0">
                <a:latin typeface="+mj-lt"/>
              </a:rPr>
              <a:t> by Norecopa</a:t>
            </a:r>
          </a:p>
        </p:txBody>
      </p:sp>
      <p:sp>
        <p:nvSpPr>
          <p:cNvPr id="2" name="TekstSylinder 1"/>
          <p:cNvSpPr txBox="1"/>
          <p:nvPr/>
        </p:nvSpPr>
        <p:spPr>
          <a:xfrm>
            <a:off x="1580899" y="3613411"/>
            <a:ext cx="6081907" cy="731739"/>
          </a:xfrm>
          <a:prstGeom prst="rect">
            <a:avLst/>
          </a:prstGeom>
          <a:noFill/>
        </p:spPr>
        <p:txBody>
          <a:bodyPr wrap="square" rtlCol="0">
            <a:spAutoFit/>
          </a:bodyPr>
          <a:lstStyle/>
          <a:p>
            <a:pPr algn="ctr"/>
            <a:r>
              <a:rPr lang="nb-NO" sz="1385" dirty="0">
                <a:latin typeface="+mj-lt"/>
              </a:rPr>
              <a:t>P </a:t>
            </a:r>
            <a:r>
              <a:rPr lang="nb-NO" sz="1385" dirty="0" err="1">
                <a:latin typeface="+mj-lt"/>
              </a:rPr>
              <a:t>Hawkins</a:t>
            </a:r>
            <a:r>
              <a:rPr lang="nb-NO" sz="1385" dirty="0">
                <a:latin typeface="+mj-lt"/>
              </a:rPr>
              <a:t>, N Dennison, G Goodman, S </a:t>
            </a:r>
            <a:r>
              <a:rPr lang="nb-NO" sz="1385" dirty="0" err="1">
                <a:latin typeface="+mj-lt"/>
              </a:rPr>
              <a:t>Hetherington</a:t>
            </a:r>
            <a:r>
              <a:rPr lang="nb-NO" sz="1385" dirty="0">
                <a:latin typeface="+mj-lt"/>
              </a:rPr>
              <a:t>,</a:t>
            </a:r>
          </a:p>
          <a:p>
            <a:pPr algn="ctr"/>
            <a:r>
              <a:rPr lang="nb-NO" sz="1385" dirty="0">
                <a:latin typeface="+mj-lt"/>
              </a:rPr>
              <a:t>S Llywelyn-Jones, K Ryder and AJ Smith</a:t>
            </a:r>
            <a:endParaRPr lang="nb-NO" sz="1247" baseline="30000" dirty="0">
              <a:latin typeface="+mj-lt"/>
            </a:endParaRPr>
          </a:p>
          <a:p>
            <a:pPr algn="ctr"/>
            <a:endParaRPr lang="nb-NO" sz="1385" dirty="0">
              <a:latin typeface="+mj-lt"/>
            </a:endParaRPr>
          </a:p>
        </p:txBody>
      </p:sp>
      <p:pic>
        <p:nvPicPr>
          <p:cNvPr id="3" name="Bilde 2" descr="Guidance paper.tif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1542" y="620507"/>
            <a:ext cx="2131889" cy="287244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6" name="Text Box 3"/>
          <p:cNvSpPr txBox="1">
            <a:spLocks noChangeArrowheads="1"/>
          </p:cNvSpPr>
          <p:nvPr/>
        </p:nvSpPr>
        <p:spPr bwMode="auto">
          <a:xfrm>
            <a:off x="3117693" y="4292725"/>
            <a:ext cx="2916311" cy="498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lnSpc>
                <a:spcPct val="110000"/>
              </a:lnSpc>
              <a:defRPr/>
            </a:pPr>
            <a:r>
              <a:rPr lang="en-US" sz="1247" dirty="0">
                <a:latin typeface="Arial" charset="0"/>
              </a:rPr>
              <a:t>Laboratory Animals, 45: 219-224, 2011</a:t>
            </a:r>
          </a:p>
          <a:p>
            <a:pPr algn="ctr" eaLnBrk="1" hangingPunct="1">
              <a:lnSpc>
                <a:spcPct val="110000"/>
              </a:lnSpc>
              <a:defRPr/>
            </a:pPr>
            <a:r>
              <a:rPr lang="en-US" sz="1247" b="1" dirty="0" err="1">
                <a:solidFill>
                  <a:srgbClr val="0000FF"/>
                </a:solidFill>
                <a:latin typeface="Arial" charset="0"/>
              </a:rPr>
              <a:t>norecopa.no</a:t>
            </a:r>
            <a:r>
              <a:rPr lang="en-US" sz="1247" b="1" dirty="0">
                <a:solidFill>
                  <a:srgbClr val="0000FF"/>
                </a:solidFill>
                <a:latin typeface="Arial" charset="0"/>
              </a:rPr>
              <a:t>/categories</a:t>
            </a:r>
          </a:p>
        </p:txBody>
      </p:sp>
      <p:pic>
        <p:nvPicPr>
          <p:cNvPr id="10" name="Picture 3" descr="logo-medstjerne-stor copy">
            <a:extLst>
              <a:ext uri="{FF2B5EF4-FFF2-40B4-BE49-F238E27FC236}">
                <a16:creationId xmlns:a16="http://schemas.microsoft.com/office/drawing/2014/main" id="{E3D427EB-74CE-5443-8FCB-0BFE2026D86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122426" y="9934"/>
            <a:ext cx="1878575" cy="457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a:extLst>
              <a:ext uri="{FF2B5EF4-FFF2-40B4-BE49-F238E27FC236}">
                <a16:creationId xmlns:a16="http://schemas.microsoft.com/office/drawing/2014/main" id="{8D7CA757-ECAC-1341-A10E-877D38150C9C}"/>
              </a:ext>
            </a:extLst>
          </p:cNvPr>
          <p:cNvSpPr/>
          <p:nvPr/>
        </p:nvSpPr>
        <p:spPr>
          <a:xfrm>
            <a:off x="1208995" y="4803735"/>
            <a:ext cx="2284600" cy="253916"/>
          </a:xfrm>
          <a:prstGeom prst="rect">
            <a:avLst/>
          </a:prstGeom>
        </p:spPr>
        <p:txBody>
          <a:bodyPr wrap="none">
            <a:spAutoFit/>
          </a:bodyPr>
          <a:lstStyle/>
          <a:p>
            <a:r>
              <a:rPr lang="nb-NO" sz="1050" dirty="0" err="1">
                <a:latin typeface="Calibri" panose="020F0502020204030204" pitchFamily="34" charset="0"/>
                <a:ea typeface="Calibri" panose="020F0502020204030204" pitchFamily="34" charset="0"/>
                <a:cs typeface="Times New Roman" panose="02020603050405020304" pitchFamily="18" charset="0"/>
              </a:rPr>
              <a:t>Norecopa</a:t>
            </a:r>
            <a:r>
              <a:rPr lang="nb-NO" sz="1050" dirty="0">
                <a:latin typeface="Calibri" panose="020F0502020204030204" pitchFamily="34" charset="0"/>
                <a:ea typeface="Calibri" panose="020F0502020204030204" pitchFamily="34" charset="0"/>
                <a:cs typeface="Times New Roman" panose="02020603050405020304" pitchFamily="18" charset="0"/>
              </a:rPr>
              <a:t>: PREPARE for </a:t>
            </a:r>
            <a:r>
              <a:rPr lang="nb-NO" sz="1050" dirty="0" err="1">
                <a:latin typeface="Calibri" panose="020F0502020204030204" pitchFamily="34" charset="0"/>
                <a:ea typeface="Calibri" panose="020F0502020204030204" pitchFamily="34" charset="0"/>
                <a:cs typeface="Times New Roman" panose="02020603050405020304" pitchFamily="18" charset="0"/>
              </a:rPr>
              <a:t>better</a:t>
            </a:r>
            <a:r>
              <a:rPr lang="nb-NO" sz="1050" dirty="0">
                <a:latin typeface="Calibri" panose="020F0502020204030204" pitchFamily="34" charset="0"/>
                <a:ea typeface="Calibri" panose="020F0502020204030204" pitchFamily="34" charset="0"/>
                <a:cs typeface="Times New Roman" panose="02020603050405020304" pitchFamily="18" charset="0"/>
              </a:rPr>
              <a:t> Science</a:t>
            </a:r>
            <a:endParaRPr lang="nb-NO" sz="1050" dirty="0"/>
          </a:p>
        </p:txBody>
      </p:sp>
      <p:pic>
        <p:nvPicPr>
          <p:cNvPr id="13" name="Bilde 2" descr="EU WG severity classification.tiff">
            <a:extLst>
              <a:ext uri="{FF2B5EF4-FFF2-40B4-BE49-F238E27FC236}">
                <a16:creationId xmlns:a16="http://schemas.microsoft.com/office/drawing/2014/main" id="{2979130A-BE79-4E4C-B124-DDECFC34E89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30571" y="624865"/>
            <a:ext cx="1995400" cy="2606152"/>
          </a:xfrm>
          <a:prstGeom prst="roundRect">
            <a:avLst>
              <a:gd name="adj" fmla="val 4167"/>
            </a:avLst>
          </a:prstGeom>
          <a:solidFill>
            <a:srgbClr val="FFFFFF"/>
          </a:solidFill>
          <a:ln w="15875" cap="sq">
            <a:solidFill>
              <a:schemeClr val="tx1"/>
            </a:solidFill>
            <a:miter lim="800000"/>
          </a:ln>
          <a:effectLst>
            <a:reflection blurRad="12700" stA="0" endPos="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4" name="TekstSylinder 4">
            <a:extLst>
              <a:ext uri="{FF2B5EF4-FFF2-40B4-BE49-F238E27FC236}">
                <a16:creationId xmlns:a16="http://schemas.microsoft.com/office/drawing/2014/main" id="{C81B4F7A-448D-F043-90EE-12D3011D90AC}"/>
              </a:ext>
            </a:extLst>
          </p:cNvPr>
          <p:cNvSpPr txBox="1"/>
          <p:nvPr/>
        </p:nvSpPr>
        <p:spPr>
          <a:xfrm>
            <a:off x="5681295" y="3318133"/>
            <a:ext cx="3963021" cy="184666"/>
          </a:xfrm>
          <a:prstGeom prst="rect">
            <a:avLst/>
          </a:prstGeom>
          <a:noFill/>
        </p:spPr>
        <p:txBody>
          <a:bodyPr wrap="square" rtlCol="0">
            <a:spAutoFit/>
          </a:bodyPr>
          <a:lstStyle/>
          <a:p>
            <a:pPr algn="ctr"/>
            <a:r>
              <a:rPr lang="nb-NO" sz="600" i="1" dirty="0">
                <a:solidFill>
                  <a:srgbClr val="0000FF"/>
                </a:solidFill>
                <a:latin typeface="Arial"/>
                <a:cs typeface="Arial"/>
              </a:rPr>
              <a:t>http://ec.europa.eu/environment/chemicals/lab_animals/pdf/report_ewg.pdf</a:t>
            </a:r>
          </a:p>
        </p:txBody>
      </p:sp>
      <p:pic>
        <p:nvPicPr>
          <p:cNvPr id="4" name="Audio 3">
            <a:hlinkClick r:id="" action="ppaction://media"/>
            <a:extLst>
              <a:ext uri="{FF2B5EF4-FFF2-40B4-BE49-F238E27FC236}">
                <a16:creationId xmlns:a16="http://schemas.microsoft.com/office/drawing/2014/main" id="{6DC1FDD4-B7ED-4D22-B902-DE143E729D0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749257844"/>
      </p:ext>
    </p:extLst>
  </p:cSld>
  <p:clrMapOvr>
    <a:masterClrMapping/>
  </p:clrMapOvr>
  <mc:AlternateContent xmlns:mc="http://schemas.openxmlformats.org/markup-compatibility/2006" xmlns:p14="http://schemas.microsoft.com/office/powerpoint/2010/main">
    <mc:Choice Requires="p14">
      <p:transition spd="slow" p14:dur="2000" advTm="39422"/>
    </mc:Choice>
    <mc:Fallback xmlns="">
      <p:transition spd="slow" advTm="39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1|9.2"/>
</p:tagLst>
</file>

<file path=ppt/tags/tag2.xml><?xml version="1.0" encoding="utf-8"?>
<p:tagLst xmlns:a="http://schemas.openxmlformats.org/drawingml/2006/main" xmlns:r="http://schemas.openxmlformats.org/officeDocument/2006/relationships" xmlns:p="http://schemas.openxmlformats.org/presentationml/2006/main">
  <p:tag name="TIMING" val="|2.7|25.2|8.2"/>
</p:tagLst>
</file>

<file path=ppt/tags/tag3.xml><?xml version="1.0" encoding="utf-8"?>
<p:tagLst xmlns:a="http://schemas.openxmlformats.org/drawingml/2006/main" xmlns:r="http://schemas.openxmlformats.org/officeDocument/2006/relationships" xmlns:p="http://schemas.openxmlformats.org/presentationml/2006/main">
  <p:tag name="TIMING" val="|20.7"/>
</p:tagLst>
</file>

<file path=ppt/tags/tag4.xml><?xml version="1.0" encoding="utf-8"?>
<p:tagLst xmlns:a="http://schemas.openxmlformats.org/drawingml/2006/main" xmlns:r="http://schemas.openxmlformats.org/officeDocument/2006/relationships" xmlns:p="http://schemas.openxmlformats.org/presentationml/2006/main">
  <p:tag name="TIMING" val="|27.9|30.4"/>
</p:tagLst>
</file>

<file path=ppt/tags/tag5.xml><?xml version="1.0" encoding="utf-8"?>
<p:tagLst xmlns:a="http://schemas.openxmlformats.org/drawingml/2006/main" xmlns:r="http://schemas.openxmlformats.org/officeDocument/2006/relationships" xmlns:p="http://schemas.openxmlformats.org/presentationml/2006/main">
  <p:tag name="TIMING" val="|15.9"/>
</p:tagLst>
</file>

<file path=ppt/tags/tag6.xml><?xml version="1.0" encoding="utf-8"?>
<p:tagLst xmlns:a="http://schemas.openxmlformats.org/drawingml/2006/main" xmlns:r="http://schemas.openxmlformats.org/officeDocument/2006/relationships" xmlns:p="http://schemas.openxmlformats.org/presentationml/2006/main">
  <p:tag name="TIMING" val="|7.3|6.6|3.6"/>
</p:tagLst>
</file>

<file path=ppt/tags/tag7.xml><?xml version="1.0" encoding="utf-8"?>
<p:tagLst xmlns:a="http://schemas.openxmlformats.org/drawingml/2006/main" xmlns:r="http://schemas.openxmlformats.org/officeDocument/2006/relationships" xmlns:p="http://schemas.openxmlformats.org/presentationml/2006/main">
  <p:tag name="TIMING" val="|2.1|2|2.8|6.4|6.2"/>
</p:tagLst>
</file>

<file path=ppt/tags/tag8.xml><?xml version="1.0" encoding="utf-8"?>
<p:tagLst xmlns:a="http://schemas.openxmlformats.org/drawingml/2006/main" xmlns:r="http://schemas.openxmlformats.org/officeDocument/2006/relationships" xmlns:p="http://schemas.openxmlformats.org/presentationml/2006/main">
  <p:tag name="TIMING" val="|1.7|0.7|0.7|0.9"/>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12693</TotalTime>
  <Words>1239</Words>
  <Application>Microsoft Macintosh PowerPoint</Application>
  <PresentationFormat>On-screen Show (16:9)</PresentationFormat>
  <Paragraphs>190</Paragraphs>
  <Slides>23</Slides>
  <Notes>7</Notes>
  <HiddenSlides>0</HiddenSlides>
  <MMClips>23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Adrian Smith</dc:creator>
  <cp:keywords/>
  <dc:description/>
  <cp:lastModifiedBy>Adrian Smith</cp:lastModifiedBy>
  <cp:revision>1209</cp:revision>
  <cp:lastPrinted>2020-04-17T13:16:24Z</cp:lastPrinted>
  <dcterms:created xsi:type="dcterms:W3CDTF">2017-05-15T07:57:52Z</dcterms:created>
  <dcterms:modified xsi:type="dcterms:W3CDTF">2020-04-22T07:26:14Z</dcterms:modified>
  <cp:category/>
</cp:coreProperties>
</file>