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6" r:id="rId3"/>
    <p:sldId id="261" r:id="rId4"/>
    <p:sldId id="259" r:id="rId5"/>
    <p:sldId id="262" r:id="rId6"/>
    <p:sldId id="257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70"/>
    <p:restoredTop sz="94694"/>
  </p:normalViewPr>
  <p:slideViewPr>
    <p:cSldViewPr snapToGrid="0" snapToObjects="1" showGuides="1">
      <p:cViewPr varScale="1">
        <p:scale>
          <a:sx n="121" d="100"/>
          <a:sy n="121" d="100"/>
        </p:scale>
        <p:origin x="18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9775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379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1126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0397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3616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245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3500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1484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3315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8605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3648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5537-EAA8-D349-9FBD-4A031194B733}" type="datetimeFigureOut">
              <a:rPr lang="en-NO" smtClean="0"/>
              <a:t>29/09/2020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600AF-F280-8B4A-9D8F-0B0AE81F20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3807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jp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FB6720-87B5-ED45-BAF9-1F5556816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1" y="43541"/>
            <a:ext cx="4807076" cy="6802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270B2-DC70-4847-97E9-E23378B117EA}"/>
              </a:ext>
            </a:extLst>
          </p:cNvPr>
          <p:cNvSpPr txBox="1"/>
          <p:nvPr/>
        </p:nvSpPr>
        <p:spPr>
          <a:xfrm>
            <a:off x="5470677" y="1501019"/>
            <a:ext cx="28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adrian.smith@norecopa.no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90B951-3BBE-F540-8FD2-C06BBD0AD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405" y="2342799"/>
            <a:ext cx="2637367" cy="1206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F4CF8-0032-7A45-90D8-52B1CCB3EBA0}"/>
              </a:ext>
            </a:extLst>
          </p:cNvPr>
          <p:cNvSpPr txBox="1"/>
          <p:nvPr/>
        </p:nvSpPr>
        <p:spPr>
          <a:xfrm>
            <a:off x="5487611" y="3253625"/>
            <a:ext cx="27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PREPARE for Better Science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AB91F3-7A67-F04F-A86A-F361A082B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8"/>
    </mc:Choice>
    <mc:Fallback>
      <p:transition spd="slow" advTm="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C1AF3E-02FC-A94B-AC4A-2B6EBA99F7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46" y="506790"/>
            <a:ext cx="3407239" cy="4008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C7F9A-05C9-7A49-95E4-A653A0394F6D}"/>
              </a:ext>
            </a:extLst>
          </p:cNvPr>
          <p:cNvSpPr txBox="1"/>
          <p:nvPr/>
        </p:nvSpPr>
        <p:spPr>
          <a:xfrm>
            <a:off x="4504594" y="2065866"/>
            <a:ext cx="40022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Concerns:</a:t>
            </a:r>
          </a:p>
          <a:p>
            <a:endParaRPr lang="en-NO" b="1" dirty="0">
              <a:solidFill>
                <a:srgbClr val="0432FF"/>
              </a:solidFill>
            </a:endParaRPr>
          </a:p>
          <a:p>
            <a:r>
              <a:rPr lang="en-NO" b="1" dirty="0">
                <a:solidFill>
                  <a:srgbClr val="0432FF"/>
                </a:solidFill>
              </a:rPr>
              <a:t>Poor quality</a:t>
            </a:r>
          </a:p>
          <a:p>
            <a:r>
              <a:rPr lang="en-NO" b="1" dirty="0">
                <a:solidFill>
                  <a:srgbClr val="0432FF"/>
                </a:solidFill>
              </a:rPr>
              <a:t>	- low power</a:t>
            </a:r>
          </a:p>
          <a:p>
            <a:r>
              <a:rPr lang="en-NO" b="1" dirty="0">
                <a:solidFill>
                  <a:srgbClr val="0432FF"/>
                </a:solidFill>
              </a:rPr>
              <a:t>	- lack of randomisation &amp; blinding</a:t>
            </a:r>
          </a:p>
          <a:p>
            <a:r>
              <a:rPr lang="en-NO" b="1" dirty="0">
                <a:solidFill>
                  <a:srgbClr val="0432FF"/>
                </a:solidFill>
              </a:rPr>
              <a:t>	- incorrect statistical analysis</a:t>
            </a:r>
          </a:p>
          <a:p>
            <a:r>
              <a:rPr lang="en-NO" b="1" dirty="0">
                <a:solidFill>
                  <a:srgbClr val="0432FF"/>
                </a:solidFill>
              </a:rPr>
              <a:t>Poor replicability</a:t>
            </a:r>
          </a:p>
          <a:p>
            <a:r>
              <a:rPr lang="en-NO" b="1" dirty="0">
                <a:solidFill>
                  <a:srgbClr val="0432FF"/>
                </a:solidFill>
              </a:rPr>
              <a:t>Poor reproducibility</a:t>
            </a:r>
          </a:p>
          <a:p>
            <a:r>
              <a:rPr lang="en-NO" b="1" dirty="0">
                <a:solidFill>
                  <a:srgbClr val="0432FF"/>
                </a:solidFill>
              </a:rPr>
              <a:t>Poor translatability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318381-AEBD-2941-A895-502CD1881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587" y="251532"/>
            <a:ext cx="2637367" cy="1206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E45394-03EC-9049-A456-27E9C8089B6E}"/>
              </a:ext>
            </a:extLst>
          </p:cNvPr>
          <p:cNvSpPr txBox="1"/>
          <p:nvPr/>
        </p:nvSpPr>
        <p:spPr>
          <a:xfrm>
            <a:off x="5797793" y="1162358"/>
            <a:ext cx="27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PREPARE for Better Science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6E7AE3-95BA-0246-B1C7-D9AB80082800}"/>
              </a:ext>
            </a:extLst>
          </p:cNvPr>
          <p:cNvSpPr/>
          <p:nvPr/>
        </p:nvSpPr>
        <p:spPr>
          <a:xfrm rot="429901">
            <a:off x="441799" y="4141115"/>
            <a:ext cx="1913466" cy="68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DE2AC-588E-8640-AADC-ABE0F59E14EF}"/>
              </a:ext>
            </a:extLst>
          </p:cNvPr>
          <p:cNvSpPr txBox="1"/>
          <p:nvPr/>
        </p:nvSpPr>
        <p:spPr>
          <a:xfrm>
            <a:off x="3073512" y="4946196"/>
            <a:ext cx="2875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4000" b="1" dirty="0">
                <a:solidFill>
                  <a:srgbClr val="0432FF"/>
                </a:solidFill>
              </a:rPr>
              <a:t>norecopa.no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12FF904-47D3-C645-BC35-28C23A3523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4"/>
    </mc:Choice>
    <mc:Fallback xmlns="">
      <p:transition spd="slow" advTm="1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19A6D4-BD3A-0445-9FE6-4506D7D4F8CC}"/>
              </a:ext>
            </a:extLst>
          </p:cNvPr>
          <p:cNvSpPr txBox="1"/>
          <p:nvPr/>
        </p:nvSpPr>
        <p:spPr>
          <a:xfrm>
            <a:off x="440923" y="535054"/>
            <a:ext cx="38907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/>
              <a:t>Planning guidelines: </a:t>
            </a:r>
            <a:r>
              <a:rPr lang="en-NO" sz="2400" b="1" dirty="0"/>
              <a:t>PREPARE</a:t>
            </a:r>
            <a:endParaRPr lang="en-NO" dirty="0"/>
          </a:p>
          <a:p>
            <a:pPr algn="ctr"/>
            <a:r>
              <a:rPr lang="en-NO" b="1" dirty="0">
                <a:solidFill>
                  <a:srgbClr val="0432FF"/>
                </a:solidFill>
              </a:rPr>
              <a:t>norecopa.no/PREPARE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B77C272-FB77-1847-AFCC-563003D18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53"/>
          <a:stretch/>
        </p:blipFill>
        <p:spPr>
          <a:xfrm>
            <a:off x="507402" y="1710448"/>
            <a:ext cx="4741931" cy="32557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1D8935-6A27-824C-9C94-ABE077060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587" y="251532"/>
            <a:ext cx="2637367" cy="1206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ADAC3-6EDB-2448-819E-E5BDD1D3F717}"/>
              </a:ext>
            </a:extLst>
          </p:cNvPr>
          <p:cNvSpPr txBox="1"/>
          <p:nvPr/>
        </p:nvSpPr>
        <p:spPr>
          <a:xfrm>
            <a:off x="5797793" y="1162358"/>
            <a:ext cx="27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PREPARE for Better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D744D-DD8D-2345-88BE-B238AC6D43F6}"/>
              </a:ext>
            </a:extLst>
          </p:cNvPr>
          <p:cNvSpPr txBox="1"/>
          <p:nvPr/>
        </p:nvSpPr>
        <p:spPr>
          <a:xfrm>
            <a:off x="5388059" y="3142793"/>
            <a:ext cx="286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norecopa.no/PREPARE/film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202D1-F977-1D47-B9CE-BF52006DA1C4}"/>
              </a:ext>
            </a:extLst>
          </p:cNvPr>
          <p:cNvSpPr/>
          <p:nvPr/>
        </p:nvSpPr>
        <p:spPr>
          <a:xfrm rot="429901">
            <a:off x="3079884" y="1463666"/>
            <a:ext cx="1913466" cy="68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2C310E3-CE9F-DF43-B677-E80108FB53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9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7"/>
    </mc:Choice>
    <mc:Fallback xmlns="">
      <p:transition spd="slow" advTm="3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5D68E5C-5980-734C-AB61-0FD0BEE7B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846" b="22034"/>
          <a:stretch/>
        </p:blipFill>
        <p:spPr>
          <a:xfrm>
            <a:off x="605155" y="227329"/>
            <a:ext cx="3097530" cy="1577341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1FD29C1-C661-B547-AF75-6989615029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54"/>
          <a:stretch/>
        </p:blipFill>
        <p:spPr>
          <a:xfrm>
            <a:off x="672889" y="2178925"/>
            <a:ext cx="3102823" cy="2816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0DC88-FCFB-1847-BDFB-5A704346B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580" y="756603"/>
            <a:ext cx="4193265" cy="2963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B46974-78EE-F14D-BD76-33EEC5ED9A4F}"/>
              </a:ext>
            </a:extLst>
          </p:cNvPr>
          <p:cNvSpPr txBox="1"/>
          <p:nvPr/>
        </p:nvSpPr>
        <p:spPr>
          <a:xfrm>
            <a:off x="5270320" y="3812432"/>
            <a:ext cx="23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norecopa.no/PREPARE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CCAD1-7720-354D-B69A-428787999AC8}"/>
              </a:ext>
            </a:extLst>
          </p:cNvPr>
          <p:cNvSpPr/>
          <p:nvPr/>
        </p:nvSpPr>
        <p:spPr>
          <a:xfrm>
            <a:off x="2050359" y="3835153"/>
            <a:ext cx="1879866" cy="1253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F4A272-96AB-9A40-8472-07A0C5C511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0"/>
    </mc:Choice>
    <mc:Fallback xmlns="">
      <p:transition spd="slow" advTm="2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9257A23-4C2F-C14C-9A1D-049849E3C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429" y="2032011"/>
            <a:ext cx="3194368" cy="3419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889A2-FC02-D94C-AB74-66E8A040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912" y="1230691"/>
            <a:ext cx="3553355" cy="2510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9B816-3227-6544-8FF4-2C9DCEC1E248}"/>
              </a:ext>
            </a:extLst>
          </p:cNvPr>
          <p:cNvSpPr txBox="1"/>
          <p:nvPr/>
        </p:nvSpPr>
        <p:spPr>
          <a:xfrm>
            <a:off x="5498154" y="4311145"/>
            <a:ext cx="23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b="1" dirty="0">
                <a:solidFill>
                  <a:srgbClr val="0432FF"/>
                </a:solidFill>
              </a:rPr>
              <a:t>norecopa.no/PREPARE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A0C9CB-5208-0841-B9B2-70BE71721A38}"/>
              </a:ext>
            </a:extLst>
          </p:cNvPr>
          <p:cNvCxnSpPr>
            <a:cxnSpLocks/>
          </p:cNvCxnSpPr>
          <p:nvPr/>
        </p:nvCxnSpPr>
        <p:spPr>
          <a:xfrm flipV="1">
            <a:off x="2726267" y="2311411"/>
            <a:ext cx="2277533" cy="1747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E361B7-DE3C-C948-B9A2-0D2F2FCEFF56}"/>
              </a:ext>
            </a:extLst>
          </p:cNvPr>
          <p:cNvCxnSpPr>
            <a:cxnSpLocks/>
          </p:cNvCxnSpPr>
          <p:nvPr/>
        </p:nvCxnSpPr>
        <p:spPr>
          <a:xfrm>
            <a:off x="3696721" y="4250278"/>
            <a:ext cx="1786393" cy="2709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40325-DDDC-E449-877E-49C2856A2C54}"/>
              </a:ext>
            </a:extLst>
          </p:cNvPr>
          <p:cNvSpPr/>
          <p:nvPr/>
        </p:nvSpPr>
        <p:spPr>
          <a:xfrm rot="429901">
            <a:off x="475667" y="5174058"/>
            <a:ext cx="1913466" cy="68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51C3C0-D2C0-8A49-9FB0-69545746E080}"/>
              </a:ext>
            </a:extLst>
          </p:cNvPr>
          <p:cNvSpPr/>
          <p:nvPr/>
        </p:nvSpPr>
        <p:spPr>
          <a:xfrm rot="1212343">
            <a:off x="1198868" y="1558789"/>
            <a:ext cx="764200" cy="1489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41ECDA1A-1381-7346-BD4C-0D23A57DF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93" t="8826" r="3814" b="79448"/>
          <a:stretch/>
        </p:blipFill>
        <p:spPr>
          <a:xfrm>
            <a:off x="1127318" y="2359181"/>
            <a:ext cx="983657" cy="4009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64729B-99FB-3940-8FC8-88B1DBF54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"/>
    </mc:Choice>
    <mc:Fallback xmlns="">
      <p:transition spd="slow" advTm="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64D20A5-6653-7747-ADB5-3A69DFE07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2" t="1079" r="8051" b="56307"/>
          <a:stretch/>
        </p:blipFill>
        <p:spPr>
          <a:xfrm>
            <a:off x="665299" y="1380067"/>
            <a:ext cx="3669638" cy="1914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C6B02-1A12-6245-9A79-0C7872E4D0B8}"/>
              </a:ext>
            </a:extLst>
          </p:cNvPr>
          <p:cNvSpPr txBox="1"/>
          <p:nvPr/>
        </p:nvSpPr>
        <p:spPr>
          <a:xfrm>
            <a:off x="1966685" y="3684139"/>
            <a:ext cx="150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Collaboration: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39985-A116-D542-BFD1-0D354AEA095C}"/>
              </a:ext>
            </a:extLst>
          </p:cNvPr>
          <p:cNvSpPr txBox="1"/>
          <p:nvPr/>
        </p:nvSpPr>
        <p:spPr>
          <a:xfrm>
            <a:off x="3186586" y="4053471"/>
            <a:ext cx="40566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Animal care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Facility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Animal welfare and ethics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Regulators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28F041-7238-CE4F-841D-F40D2BE1D5DB}"/>
              </a:ext>
            </a:extLst>
          </p:cNvPr>
          <p:cNvSpPr/>
          <p:nvPr/>
        </p:nvSpPr>
        <p:spPr>
          <a:xfrm rot="767632">
            <a:off x="2509254" y="1191913"/>
            <a:ext cx="1913466" cy="68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D965D-3737-5445-B7EB-DDCF3903C147}"/>
              </a:ext>
            </a:extLst>
          </p:cNvPr>
          <p:cNvSpPr/>
          <p:nvPr/>
        </p:nvSpPr>
        <p:spPr>
          <a:xfrm rot="359447">
            <a:off x="536517" y="2817513"/>
            <a:ext cx="1913466" cy="68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FFFD72-E967-4248-9BC7-26AD2C389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9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"/>
    </mc:Choice>
    <mc:Fallback xmlns="">
      <p:transition spd="slow" advTm="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6D2E4D2-E7F1-7A44-90C0-102F923A8F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140"/>
          <a:stretch/>
        </p:blipFill>
        <p:spPr>
          <a:xfrm>
            <a:off x="2004961" y="1892358"/>
            <a:ext cx="4458064" cy="2467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183F5-FEC4-2940-BF65-528006B3E6A2}"/>
              </a:ext>
            </a:extLst>
          </p:cNvPr>
          <p:cNvSpPr txBox="1"/>
          <p:nvPr/>
        </p:nvSpPr>
        <p:spPr>
          <a:xfrm>
            <a:off x="1060752" y="181067"/>
            <a:ext cx="176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This way we can: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2E195-4EB1-C845-81FF-1C62A51C5216}"/>
              </a:ext>
            </a:extLst>
          </p:cNvPr>
          <p:cNvSpPr txBox="1"/>
          <p:nvPr/>
        </p:nvSpPr>
        <p:spPr>
          <a:xfrm>
            <a:off x="1213152" y="692029"/>
            <a:ext cx="4369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Reduce the risk of animals suffering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Improve our methods – do better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Write better funding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Improve manuscript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1317B-9A03-2540-B30B-DCE4E0708D17}"/>
              </a:ext>
            </a:extLst>
          </p:cNvPr>
          <p:cNvSpPr txBox="1"/>
          <p:nvPr/>
        </p:nvSpPr>
        <p:spPr>
          <a:xfrm>
            <a:off x="3188907" y="5349430"/>
            <a:ext cx="1735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200" dirty="0"/>
              <a:t>Illustrations: trystad.com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11E0B5-3773-C54A-819D-529B3DF5E2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83"/>
          <a:stretch/>
        </p:blipFill>
        <p:spPr>
          <a:xfrm>
            <a:off x="2804656" y="4360283"/>
            <a:ext cx="2637367" cy="997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5E4564-DD17-5745-991A-F810A56E6AA2}"/>
              </a:ext>
            </a:extLst>
          </p:cNvPr>
          <p:cNvSpPr txBox="1"/>
          <p:nvPr/>
        </p:nvSpPr>
        <p:spPr>
          <a:xfrm>
            <a:off x="2951445" y="5061327"/>
            <a:ext cx="23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b="1" dirty="0">
                <a:solidFill>
                  <a:srgbClr val="0432FF"/>
                </a:solidFill>
              </a:rPr>
              <a:t>norecopa.no/PREPARE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C9F3AB-0F77-BA49-84A0-1B0941E5A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6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1"/>
    </mc:Choice>
    <mc:Fallback xmlns="">
      <p:transition spd="slow" advTm="1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123</Words>
  <Application>Microsoft Macintosh PowerPoint</Application>
  <PresentationFormat>On-screen Show (4:3)</PresentationFormat>
  <Paragraphs>32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Smith</dc:creator>
  <cp:lastModifiedBy>Adrian Smith</cp:lastModifiedBy>
  <cp:revision>38</cp:revision>
  <dcterms:created xsi:type="dcterms:W3CDTF">2020-08-21T07:13:56Z</dcterms:created>
  <dcterms:modified xsi:type="dcterms:W3CDTF">2020-09-29T09:37:48Z</dcterms:modified>
</cp:coreProperties>
</file>