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Condensed Medium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d40905ce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31d40905ce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d40905ce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d40905ce8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d40905ce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d40905ce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d40905c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d40905c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d40905c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d40905ce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d40905ce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d40905ce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d40905ce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d40905ce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d40905c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d40905c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d40905ce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d40905ce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d - Title slide Rabbit">
  <p:cSld name="1d - Title slide Rabbi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914400"/>
            <a:ext cx="6340805" cy="26010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759275" y="2829349"/>
            <a:ext cx="8520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DCFD"/>
              </a:buClr>
              <a:buSzPts val="1400"/>
              <a:buFont typeface="Roboto Condensed Medium"/>
              <a:buNone/>
              <a:defRPr sz="2800" b="0" i="0" u="none" strike="noStrike" cap="none">
                <a:solidFill>
                  <a:srgbClr val="9FDCFD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759275" y="3264374"/>
            <a:ext cx="8520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Roboto Medium"/>
              <a:buNone/>
              <a:defRPr sz="2200" b="0" i="0" u="none" strike="noStrike" cap="none">
                <a:solidFill>
                  <a:srgbClr val="EBE94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Arial"/>
              <a:buNone/>
              <a:defRPr sz="2200" b="0" i="0" u="none" strike="noStrike" cap="none">
                <a:solidFill>
                  <a:srgbClr val="EBE9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812900" y="4532600"/>
            <a:ext cx="5985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GB" sz="1300" b="0" i="0" u="none" strike="noStrike" cap="none">
                <a:solidFill>
                  <a:srgbClr val="9FDCFD"/>
                </a:solidFill>
                <a:latin typeface="Roboto"/>
                <a:ea typeface="Roboto"/>
                <a:cs typeface="Roboto"/>
                <a:sym typeface="Roboto"/>
              </a:rPr>
              <a:t>Registered charity in England and Wales. Charity no. 219099.</a:t>
            </a:r>
            <a:endParaRPr sz="1300" b="0" i="0" u="none" strike="noStrike" cap="none">
              <a:solidFill>
                <a:srgbClr val="9FDCF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rspca.org.uk/sciencegroup/researchanim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twitter.com/RSPCA_LabAnim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F7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ubTitle" idx="2"/>
          </p:nvPr>
        </p:nvSpPr>
        <p:spPr>
          <a:xfrm>
            <a:off x="606875" y="3465272"/>
            <a:ext cx="8520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Roboto Medium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Roboto Medium"/>
              <a:buNone/>
            </a:pPr>
            <a:r>
              <a:rPr lang="en-GB" sz="1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Animals in Science Department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94D"/>
              </a:buClr>
              <a:buSzPts val="1100"/>
              <a:buFont typeface="Roboto Medium"/>
              <a:buNone/>
            </a:pPr>
            <a:r>
              <a:rPr lang="en-GB" sz="16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@RSPCA_LabAnimal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290" y="1350351"/>
            <a:ext cx="1610777" cy="17133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99950" y="3161863"/>
            <a:ext cx="8520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Empathising with animals - case studies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Session suggestion:</a:t>
            </a:r>
            <a:endParaRPr b="1">
              <a:solidFill>
                <a:srgbClr val="2622F7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Give each group one animal to consider at a time, with one table printed out per group (for feedback by a nominated person), and enough case studies for everyone to be able to read them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Use slides 3 and 4 to explain how to fill out the tables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Allow around 20 minutes for discussion, putting up slide 5 at the time to show what you will also be asking about in plenary later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Use slides 6 to 8 when asking for </a:t>
            </a:r>
            <a:r>
              <a:rPr lang="en-GB" sz="2200" i="1" dirty="0">
                <a:solidFill>
                  <a:srgbClr val="2622F7"/>
                </a:solidFill>
              </a:rPr>
              <a:t>brief</a:t>
            </a:r>
            <a:r>
              <a:rPr lang="en-GB" sz="2200" dirty="0">
                <a:solidFill>
                  <a:srgbClr val="2622F7"/>
                </a:solidFill>
              </a:rPr>
              <a:t> feedback on the case studies, species by species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Use slide 9 for broader discussion (very important)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ct val="1000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Identify some </a:t>
            </a:r>
            <a:r>
              <a:rPr lang="en-GB" sz="2200" b="1" dirty="0">
                <a:solidFill>
                  <a:srgbClr val="2622F7"/>
                </a:solidFill>
              </a:rPr>
              <a:t>actions for your AWERB (or AWB, IACUC etc)</a:t>
            </a:r>
            <a:r>
              <a:rPr lang="en-GB" sz="2200" dirty="0">
                <a:solidFill>
                  <a:srgbClr val="2622F7"/>
                </a:solidFill>
              </a:rPr>
              <a:t>, e.g. further discussion, teach-ins or workshops for all on animal experiences, how to factor more empathy in to project application reviews …</a:t>
            </a:r>
            <a:endParaRPr sz="2200" dirty="0">
              <a:solidFill>
                <a:srgbClr val="2622F7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>
                <a:solidFill>
                  <a:srgbClr val="2622F7"/>
                </a:solidFill>
              </a:rPr>
              <a:t>Small group discussion - three scenarios</a:t>
            </a:r>
            <a:endParaRPr b="1">
              <a:solidFill>
                <a:srgbClr val="2622F7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Mouse, dog, zebrafish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Column 1 - what is </a:t>
            </a:r>
            <a:r>
              <a:rPr lang="en-GB" sz="2200" i="1" dirty="0">
                <a:solidFill>
                  <a:srgbClr val="2622F7"/>
                </a:solidFill>
              </a:rPr>
              <a:t>done</a:t>
            </a:r>
            <a:r>
              <a:rPr lang="en-GB" sz="2200" dirty="0">
                <a:solidFill>
                  <a:srgbClr val="2622F7"/>
                </a:solidFill>
              </a:rPr>
              <a:t> to the animal</a:t>
            </a:r>
            <a:endParaRPr sz="2200" dirty="0">
              <a:solidFill>
                <a:srgbClr val="2622F7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○"/>
            </a:pPr>
            <a:r>
              <a:rPr lang="en-GB" sz="1800" dirty="0">
                <a:solidFill>
                  <a:srgbClr val="2622F7"/>
                </a:solidFill>
              </a:rPr>
              <a:t>Interactions and events may be normalised to humans, but very significant to animals, so we need to think about …</a:t>
            </a:r>
            <a:endParaRPr sz="18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Column 2 - how might the animal </a:t>
            </a:r>
            <a:r>
              <a:rPr lang="en-GB" sz="2200" i="1" dirty="0">
                <a:solidFill>
                  <a:srgbClr val="2622F7"/>
                </a:solidFill>
              </a:rPr>
              <a:t>feel</a:t>
            </a:r>
            <a:r>
              <a:rPr lang="en-GB" sz="2200" dirty="0">
                <a:solidFill>
                  <a:srgbClr val="2622F7"/>
                </a:solidFill>
              </a:rPr>
              <a:t>?</a:t>
            </a:r>
            <a:endParaRPr sz="2200" dirty="0">
              <a:solidFill>
                <a:srgbClr val="2622F7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○"/>
            </a:pPr>
            <a:r>
              <a:rPr lang="en-GB" sz="1800" dirty="0">
                <a:solidFill>
                  <a:srgbClr val="2622F7"/>
                </a:solidFill>
              </a:rPr>
              <a:t>‘Critical anthropomorphism’; begin with ‘how would I feel’ then apply your animal welfare knowledge</a:t>
            </a:r>
            <a:endParaRPr sz="18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Column 3 - how could negative feelings be alleviated?</a:t>
            </a:r>
            <a:endParaRPr sz="2200" dirty="0">
              <a:solidFill>
                <a:srgbClr val="2622F7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Example</a:t>
            </a:r>
            <a:endParaRPr b="1">
              <a:solidFill>
                <a:srgbClr val="2622F7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229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Feedback - we will be asking you …</a:t>
            </a:r>
            <a:endParaRPr b="1">
              <a:solidFill>
                <a:srgbClr val="2622F7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4538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Key points from your discussions about the mouse, dog and zebrafish, also: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Do you find some species easier to empathise with than others? Why?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Do you think your AWERB pays enough attention to understanding animals’ experiences?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Whose role on the AWERB do you think it is to encourage this?</a:t>
            </a:r>
            <a:endParaRPr sz="2200" dirty="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 dirty="0">
                <a:solidFill>
                  <a:srgbClr val="2622F7"/>
                </a:solidFill>
              </a:rPr>
              <a:t>Has this made you reflect on your contributions to your AWERB, within project review or more widely? Do you feel confident about this, and/or how could you gain support?</a:t>
            </a:r>
            <a:endParaRPr sz="2200" dirty="0">
              <a:solidFill>
                <a:srgbClr val="2622F7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934125" y="4560725"/>
            <a:ext cx="24282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622F7"/>
                </a:solidFill>
              </a:rPr>
              <a:t>… over to you!</a:t>
            </a:r>
            <a:endParaRPr sz="1800" b="1">
              <a:solidFill>
                <a:srgbClr val="2622F7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The mouse</a:t>
            </a:r>
            <a:endParaRPr b="1">
              <a:solidFill>
                <a:srgbClr val="2622F7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Used to test candidate dementia drug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Repeated intraperitoneal injections over 10 weeks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EEG recordings from implanted device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Behavioural tests including Morris water maze</a:t>
            </a:r>
            <a:endParaRPr>
              <a:solidFill>
                <a:srgbClr val="2622F7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75" y="3037525"/>
            <a:ext cx="2371351" cy="1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400" y="2705725"/>
            <a:ext cx="3215750" cy="200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958150" y="46336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rgbClr val="2622F7"/>
                </a:solidFill>
              </a:rPr>
              <a:t>watermaze.org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The dog</a:t>
            </a:r>
            <a:endParaRPr b="1">
              <a:solidFill>
                <a:srgbClr val="2622F7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Used in safety pharmacology tests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Implanted ECG transmitter to enable monitoring of heart rate and function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Trained to accept oral gavage and standing still in sling</a:t>
            </a:r>
            <a:endParaRPr>
              <a:solidFill>
                <a:srgbClr val="2622F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800"/>
              <a:buChar char="●"/>
            </a:pPr>
            <a:r>
              <a:rPr lang="en-GB">
                <a:solidFill>
                  <a:srgbClr val="2622F7"/>
                </a:solidFill>
              </a:rPr>
              <a:t>Housed in establishment for several years</a:t>
            </a:r>
            <a:endParaRPr>
              <a:solidFill>
                <a:srgbClr val="2622F7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38" y="2885151"/>
            <a:ext cx="3267125" cy="183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214950" y="47098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rgbClr val="2622F7"/>
                </a:solidFill>
              </a:rPr>
              <a:t>nc3rs.org.uk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400"/>
              <a:buChar char="●"/>
            </a:pPr>
            <a:r>
              <a:rPr lang="en-GB">
                <a:solidFill>
                  <a:srgbClr val="2622F7"/>
                </a:solidFill>
              </a:rPr>
              <a:t>Used in a study of myocardial infarct (heart attack)</a:t>
            </a:r>
            <a:endParaRPr>
              <a:solidFill>
                <a:srgbClr val="2622F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400"/>
              <a:buChar char="●"/>
            </a:pPr>
            <a:r>
              <a:rPr lang="en-GB">
                <a:solidFill>
                  <a:srgbClr val="2622F7"/>
                </a:solidFill>
              </a:rPr>
              <a:t>Housed in shoals in bare tanks, fish fed a diet of flake food and live brine shrimp</a:t>
            </a:r>
            <a:endParaRPr>
              <a:solidFill>
                <a:srgbClr val="2622F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400"/>
              <a:buChar char="●"/>
            </a:pPr>
            <a:r>
              <a:rPr lang="en-GB">
                <a:solidFill>
                  <a:srgbClr val="2622F7"/>
                </a:solidFill>
              </a:rPr>
              <a:t>Heart wall damaged with a supercooled probe, under general anaesthetic</a:t>
            </a:r>
            <a:endParaRPr>
              <a:solidFill>
                <a:srgbClr val="2622F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1400"/>
              <a:buChar char="●"/>
            </a:pPr>
            <a:r>
              <a:rPr lang="en-GB">
                <a:solidFill>
                  <a:srgbClr val="2622F7"/>
                </a:solidFill>
              </a:rPr>
              <a:t>Repeated measurements taken of electrical activity in the heart using a microelectrode under anaesthetic</a:t>
            </a:r>
            <a:endParaRPr>
              <a:solidFill>
                <a:srgbClr val="2622F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622F7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622F7"/>
                </a:solidFill>
              </a:rPr>
              <a:t>The zebrafish</a:t>
            </a:r>
            <a:endParaRPr b="1">
              <a:solidFill>
                <a:srgbClr val="2622F7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213" y="2649025"/>
            <a:ext cx="3493575" cy="23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 rot="5400000">
            <a:off x="4930025" y="33317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rgbClr val="2622F7"/>
                </a:solidFill>
              </a:rPr>
              <a:t>understandinganimalresearch.org.uk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>
                <a:solidFill>
                  <a:srgbClr val="2622F7"/>
                </a:solidFill>
              </a:rPr>
              <a:t>Do you find some species easier to empathise with than others? Why?</a:t>
            </a:r>
            <a:endParaRPr sz="220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>
                <a:solidFill>
                  <a:srgbClr val="2622F7"/>
                </a:solidFill>
              </a:rPr>
              <a:t>Do you think your AWERB pays enough attention to understanding animals’ experiences?</a:t>
            </a:r>
            <a:endParaRPr sz="220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>
                <a:solidFill>
                  <a:srgbClr val="2622F7"/>
                </a:solidFill>
              </a:rPr>
              <a:t>Whose role on the AWERB do you think it is to encourage this?</a:t>
            </a:r>
            <a:endParaRPr sz="2200">
              <a:solidFill>
                <a:srgbClr val="2622F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2F7"/>
              </a:buClr>
              <a:buSzPts val="2200"/>
              <a:buChar char="●"/>
            </a:pPr>
            <a:r>
              <a:rPr lang="en-GB" sz="2200">
                <a:solidFill>
                  <a:srgbClr val="2622F7"/>
                </a:solidFill>
              </a:rPr>
              <a:t>Has this made you reflect on your contributions to your AWERB, within project review or more widely? Do you feel confident about this, and/or how could you gain support?</a:t>
            </a:r>
            <a:endParaRPr sz="2200">
              <a:solidFill>
                <a:srgbClr val="2622F7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25" y="4486975"/>
            <a:ext cx="1028625" cy="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552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 Condensed Medium</vt:lpstr>
      <vt:lpstr>Arial</vt:lpstr>
      <vt:lpstr>Calibri</vt:lpstr>
      <vt:lpstr>Roboto Medium</vt:lpstr>
      <vt:lpstr>Roboto</vt:lpstr>
      <vt:lpstr>Simple Light</vt:lpstr>
      <vt:lpstr>PowerPoint Presentation</vt:lpstr>
      <vt:lpstr>Session suggestion:</vt:lpstr>
      <vt:lpstr>Small group discussion - three scenarios</vt:lpstr>
      <vt:lpstr>Example</vt:lpstr>
      <vt:lpstr>Feedback - we will be asking you …</vt:lpstr>
      <vt:lpstr>The mouse</vt:lpstr>
      <vt:lpstr>The dog</vt:lpstr>
      <vt:lpstr>The zebrafish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Penny Hawkins</cp:lastModifiedBy>
  <cp:revision>2</cp:revision>
  <dcterms:modified xsi:type="dcterms:W3CDTF">2024-12-12T08:29:32Z</dcterms:modified>
</cp:coreProperties>
</file>